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136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6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标题文本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标题文本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Gill Sans"/>
                <a:ea typeface="Gill Sans"/>
                <a:cs typeface="Gill Sans"/>
                <a:sym typeface="Gill Sans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Gill Sans"/>
                <a:ea typeface="Gill Sans"/>
                <a:cs typeface="Gill Sans"/>
                <a:sym typeface="Gill Sans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Gill Sans"/>
                <a:ea typeface="Gill Sans"/>
                <a:cs typeface="Gill Sans"/>
                <a:sym typeface="Gill Sans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标题文本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Gill Sans"/>
                <a:ea typeface="Gill Sans"/>
                <a:cs typeface="Gill Sans"/>
                <a:sym typeface="Gill Sans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Gill Sans"/>
                <a:ea typeface="Gill Sans"/>
                <a:cs typeface="Gill Sans"/>
                <a:sym typeface="Gill Sans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Gill Sans"/>
                <a:ea typeface="Gill Sans"/>
                <a:cs typeface="Gill Sans"/>
                <a:sym typeface="Gill Sans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7" name="Shape 137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标题文本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1200"/>
              </a:spcBef>
              <a:buSzPct val="171000"/>
              <a:defRPr sz="2200">
                <a:latin typeface="Gill Sans"/>
                <a:ea typeface="Gill Sans"/>
                <a:cs typeface="Gill Sans"/>
                <a:sym typeface="Gill Sans"/>
              </a:defRPr>
            </a:lvl1pPr>
            <a:lvl2pPr marL="1333500" indent="-571500">
              <a:spcBef>
                <a:spcPts val="1200"/>
              </a:spcBef>
              <a:buSzPct val="171000"/>
              <a:defRPr sz="2200">
                <a:latin typeface="Gill Sans"/>
                <a:ea typeface="Gill Sans"/>
                <a:cs typeface="Gill Sans"/>
                <a:sym typeface="Gill Sans"/>
              </a:defRPr>
            </a:lvl2pPr>
            <a:lvl3pPr marL="1778000" indent="-571500">
              <a:spcBef>
                <a:spcPts val="1200"/>
              </a:spcBef>
              <a:buSzPct val="171000"/>
              <a:defRPr sz="2200">
                <a:latin typeface="Gill Sans"/>
                <a:ea typeface="Gill Sans"/>
                <a:cs typeface="Gill Sans"/>
                <a:sym typeface="Gill Sans"/>
              </a:defRPr>
            </a:lvl3pPr>
            <a:lvl4pPr marL="2222500" indent="-571500">
              <a:spcBef>
                <a:spcPts val="1200"/>
              </a:spcBef>
              <a:buSzPct val="171000"/>
              <a:defRPr sz="2200">
                <a:latin typeface="Gill Sans"/>
                <a:ea typeface="Gill Sans"/>
                <a:cs typeface="Gill Sans"/>
                <a:sym typeface="Gill Sans"/>
              </a:defRPr>
            </a:lvl4pPr>
            <a:lvl5pPr marL="2667000" indent="-571500">
              <a:spcBef>
                <a:spcPts val="1200"/>
              </a:spcBef>
              <a:buSzPct val="171000"/>
              <a:defRPr sz="22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"/><Relationship Id="rId3" Type="http://schemas.openxmlformats.org/officeDocument/2006/relationships/image" Target="../media/image5.png"/><Relationship Id="rId7" Type="http://schemas.openxmlformats.org/officeDocument/2006/relationships/hyperlink" Target="https://twitter.com/Yuhu_ai_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cs.toronto.edu/~ywu/" TargetMode="External"/><Relationship Id="rId5" Type="http://schemas.openxmlformats.org/officeDocument/2006/relationships/hyperlink" Target="https://github.com/openai/baselines" TargetMode="External"/><Relationship Id="rId10" Type="http://schemas.openxmlformats.org/officeDocument/2006/relationships/image" Target="../media/image9.tif"/><Relationship Id="rId4" Type="http://schemas.openxmlformats.org/officeDocument/2006/relationships/hyperlink" Target="https://arxiv.org/abs/1708.05144" TargetMode="External"/><Relationship Id="rId9" Type="http://schemas.openxmlformats.org/officeDocument/2006/relationships/hyperlink" Target="https://github.com/tonywu95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2.png"/><Relationship Id="rId5" Type="http://schemas.openxmlformats.org/officeDocument/2006/relationships/slideLayout" Target="../slideLayouts/slideLayout16.xml"/><Relationship Id="rId4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media" Target="../media/media4.mp4"/><Relationship Id="rId7" Type="http://schemas.openxmlformats.org/officeDocument/2006/relationships/image" Target="../media/image5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16.xml"/><Relationship Id="rId4" Type="http://schemas.openxmlformats.org/officeDocument/2006/relationships/video" Target="../media/media4.mp4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xfrm>
            <a:off x="1257300" y="1244600"/>
            <a:ext cx="10464800" cy="3302000"/>
          </a:xfrm>
          <a:prstGeom prst="rect">
            <a:avLst/>
          </a:prstGeom>
        </p:spPr>
        <p:txBody>
          <a:bodyPr/>
          <a:lstStyle/>
          <a:p>
            <a:pPr>
              <a:defRPr sz="4500"/>
            </a:pPr>
            <a:r>
              <a:t>Scalable trust-region method for deep</a:t>
            </a:r>
          </a:p>
          <a:p>
            <a:pPr>
              <a:defRPr sz="4500"/>
            </a:pPr>
            <a:r>
              <a:t>reinforcement learning using Kronecker-factored approximation</a:t>
            </a:r>
          </a:p>
        </p:txBody>
      </p:sp>
      <p:sp>
        <p:nvSpPr>
          <p:cNvPr id="156" name="Shape 156"/>
          <p:cNvSpPr/>
          <p:nvPr/>
        </p:nvSpPr>
        <p:spPr>
          <a:xfrm>
            <a:off x="2178972" y="4563823"/>
            <a:ext cx="8495935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Yuhuai Wu</a:t>
            </a:r>
          </a:p>
          <a:p>
            <a:pPr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t>(K-FAC slides credit to Roger)</a:t>
            </a:r>
          </a:p>
        </p:txBody>
      </p:sp>
      <p:pic>
        <p:nvPicPr>
          <p:cNvPr id="157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19435" t="15420" r="19435" b="6987"/>
          <a:stretch>
            <a:fillRect/>
          </a:stretch>
        </p:blipFill>
        <p:spPr>
          <a:xfrm>
            <a:off x="10321926" y="6432140"/>
            <a:ext cx="1762213" cy="2236832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10494405" y="8748638"/>
            <a:ext cx="138343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300">
                <a:latin typeface="Gill Sans"/>
                <a:ea typeface="Gill Sans"/>
                <a:cs typeface="Gill Sans"/>
                <a:sym typeface="Gill Sans"/>
              </a:defRPr>
            </a:pPr>
            <a:r>
              <a:t>Jimmy</a:t>
            </a:r>
          </a:p>
          <a:p>
            <a:pPr>
              <a:defRPr sz="2300">
                <a:latin typeface="Gill Sans"/>
                <a:ea typeface="Gill Sans"/>
                <a:cs typeface="Gill Sans"/>
                <a:sym typeface="Gill Sans"/>
              </a:defRPr>
            </a:pPr>
            <a:r>
              <a:t>Ba</a:t>
            </a:r>
          </a:p>
        </p:txBody>
      </p:sp>
      <p:sp>
        <p:nvSpPr>
          <p:cNvPr id="159" name="Shape 159"/>
          <p:cNvSpPr/>
          <p:nvPr/>
        </p:nvSpPr>
        <p:spPr>
          <a:xfrm>
            <a:off x="2296024" y="8748638"/>
            <a:ext cx="138343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300">
                <a:latin typeface="Gill Sans"/>
                <a:ea typeface="Gill Sans"/>
                <a:cs typeface="Gill Sans"/>
                <a:sym typeface="Gill Sans"/>
              </a:defRPr>
            </a:pPr>
            <a:r>
              <a:t>Elman</a:t>
            </a:r>
          </a:p>
          <a:p>
            <a:pPr>
              <a:defRPr sz="2300">
                <a:latin typeface="Gill Sans"/>
                <a:ea typeface="Gill Sans"/>
                <a:cs typeface="Gill Sans"/>
                <a:sym typeface="Gill Sans"/>
              </a:defRPr>
            </a:pPr>
            <a:r>
              <a:t>Mansimov</a:t>
            </a:r>
          </a:p>
        </p:txBody>
      </p:sp>
      <p:pic>
        <p:nvPicPr>
          <p:cNvPr id="16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3898" y="6546692"/>
            <a:ext cx="2007686" cy="2007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UofT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8085" y="391149"/>
            <a:ext cx="3234266" cy="1145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87363" y="512361"/>
            <a:ext cx="3115519" cy="903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34079" y="6432141"/>
            <a:ext cx="1704751" cy="2236788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8214581" y="8797756"/>
            <a:ext cx="138343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300">
                <a:latin typeface="Gill Sans"/>
                <a:ea typeface="Gill Sans"/>
                <a:cs typeface="Gill Sans"/>
                <a:sym typeface="Gill Sans"/>
              </a:defRPr>
            </a:pPr>
            <a:r>
              <a:t>Roger</a:t>
            </a:r>
          </a:p>
          <a:p>
            <a:pPr>
              <a:defRPr sz="2300">
                <a:latin typeface="Gill Sans"/>
                <a:ea typeface="Gill Sans"/>
                <a:cs typeface="Gill Sans"/>
                <a:sym typeface="Gill Sans"/>
              </a:defRPr>
            </a:pPr>
            <a:r>
              <a:t>Grosse</a:t>
            </a:r>
          </a:p>
        </p:txBody>
      </p:sp>
      <p:pic>
        <p:nvPicPr>
          <p:cNvPr id="165" name="pasted-image.png"/>
          <p:cNvPicPr>
            <a:picLocks noChangeAspect="1"/>
          </p:cNvPicPr>
          <p:nvPr/>
        </p:nvPicPr>
        <p:blipFill>
          <a:blip r:embed="rId7">
            <a:extLst/>
          </a:blip>
          <a:srcRect r="49262"/>
          <a:stretch>
            <a:fillRect/>
          </a:stretch>
        </p:blipFill>
        <p:spPr>
          <a:xfrm>
            <a:off x="5061480" y="6432141"/>
            <a:ext cx="1702825" cy="2236889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>
            <a:off x="5255303" y="8797756"/>
            <a:ext cx="138343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300">
                <a:latin typeface="Gill Sans"/>
                <a:ea typeface="Gill Sans"/>
                <a:cs typeface="Gill Sans"/>
                <a:sym typeface="Gill Sans"/>
              </a:defRPr>
            </a:pPr>
            <a:r>
              <a:t>Shun</a:t>
            </a:r>
          </a:p>
          <a:p>
            <a:pPr>
              <a:defRPr sz="2300">
                <a:latin typeface="Gill Sans"/>
                <a:ea typeface="Gill Sans"/>
                <a:cs typeface="Gill Sans"/>
                <a:sym typeface="Gill Sans"/>
              </a:defRPr>
            </a:pPr>
            <a:r>
              <a:t>Liao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17275" y="4784526"/>
            <a:ext cx="241300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/>
          <p:nvPr/>
        </p:nvSpPr>
        <p:spPr>
          <a:xfrm>
            <a:off x="11010900" y="5050829"/>
            <a:ext cx="123776" cy="14347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73" name="Shape 273"/>
          <p:cNvSpPr/>
          <p:nvPr/>
        </p:nvSpPr>
        <p:spPr>
          <a:xfrm rot="1765646">
            <a:off x="10460073" y="3337173"/>
            <a:ext cx="1225429" cy="3570784"/>
          </a:xfrm>
          <a:prstGeom prst="ellips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74" name="Shape 274"/>
          <p:cNvSpPr/>
          <p:nvPr/>
        </p:nvSpPr>
        <p:spPr>
          <a:xfrm flipH="1" flipV="1">
            <a:off x="10750943" y="6965114"/>
            <a:ext cx="469921" cy="80499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75" name="Shape 275"/>
          <p:cNvSpPr/>
          <p:nvPr/>
        </p:nvSpPr>
        <p:spPr>
          <a:xfrm rot="1765646">
            <a:off x="10210176" y="2608999"/>
            <a:ext cx="1725222" cy="5027132"/>
          </a:xfrm>
          <a:prstGeom prst="ellips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76" name="Shape 276"/>
          <p:cNvSpPr/>
          <p:nvPr/>
        </p:nvSpPr>
        <p:spPr>
          <a:xfrm flipV="1">
            <a:off x="8615015" y="4630771"/>
            <a:ext cx="4207769" cy="1173973"/>
          </a:xfrm>
          <a:prstGeom prst="line">
            <a:avLst/>
          </a:prstGeom>
          <a:ln w="381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77" name="Shape 277"/>
          <p:cNvSpPr/>
          <p:nvPr/>
        </p:nvSpPr>
        <p:spPr>
          <a:xfrm flipV="1">
            <a:off x="8615014" y="3555693"/>
            <a:ext cx="4207770" cy="1173972"/>
          </a:xfrm>
          <a:prstGeom prst="line">
            <a:avLst/>
          </a:prstGeom>
          <a:ln w="381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78" name="Shape 278"/>
          <p:cNvSpPr/>
          <p:nvPr/>
        </p:nvSpPr>
        <p:spPr>
          <a:xfrm flipV="1">
            <a:off x="8615014" y="2488135"/>
            <a:ext cx="4207770" cy="1173973"/>
          </a:xfrm>
          <a:prstGeom prst="line">
            <a:avLst/>
          </a:prstGeom>
          <a:ln w="381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79" name="Shape 279"/>
          <p:cNvSpPr/>
          <p:nvPr/>
        </p:nvSpPr>
        <p:spPr>
          <a:xfrm flipV="1">
            <a:off x="8615014" y="5686814"/>
            <a:ext cx="4207770" cy="1173972"/>
          </a:xfrm>
          <a:prstGeom prst="line">
            <a:avLst/>
          </a:prstGeom>
          <a:ln w="381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80" name="Shape 280"/>
          <p:cNvSpPr/>
          <p:nvPr/>
        </p:nvSpPr>
        <p:spPr>
          <a:xfrm flipV="1">
            <a:off x="8615014" y="6773407"/>
            <a:ext cx="4207770" cy="1173973"/>
          </a:xfrm>
          <a:prstGeom prst="line">
            <a:avLst/>
          </a:prstGeom>
          <a:ln w="381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81" name="Shape 281"/>
          <p:cNvSpPr/>
          <p:nvPr/>
        </p:nvSpPr>
        <p:spPr>
          <a:xfrm flipH="1" flipV="1">
            <a:off x="10741868" y="4176599"/>
            <a:ext cx="309762" cy="990367"/>
          </a:xfrm>
          <a:prstGeom prst="line">
            <a:avLst/>
          </a:prstGeom>
          <a:ln w="38100">
            <a:solidFill>
              <a:schemeClr val="accent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82" name="Shape 282"/>
          <p:cNvSpPr/>
          <p:nvPr/>
        </p:nvSpPr>
        <p:spPr>
          <a:xfrm flipV="1">
            <a:off x="11062345" y="3537344"/>
            <a:ext cx="535525" cy="1626822"/>
          </a:xfrm>
          <a:prstGeom prst="line">
            <a:avLst/>
          </a:prstGeom>
          <a:ln w="38100">
            <a:solidFill>
              <a:schemeClr val="accent1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6748118" y="3945482"/>
            <a:ext cx="181996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Euclidean</a:t>
            </a:r>
          </a:p>
          <a:p>
            <a:pPr>
              <a:defRPr sz="33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gradient</a:t>
            </a:r>
          </a:p>
        </p:txBody>
      </p:sp>
      <p:sp>
        <p:nvSpPr>
          <p:cNvPr id="284" name="Shape 284"/>
          <p:cNvSpPr/>
          <p:nvPr/>
        </p:nvSpPr>
        <p:spPr>
          <a:xfrm>
            <a:off x="9210120" y="1569129"/>
            <a:ext cx="149336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natural</a:t>
            </a:r>
          </a:p>
          <a:p>
            <a:pPr>
              <a:defRPr sz="33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gradient</a:t>
            </a:r>
          </a:p>
        </p:txBody>
      </p:sp>
      <p:sp>
        <p:nvSpPr>
          <p:cNvPr id="285" name="Shape 285"/>
          <p:cNvSpPr/>
          <p:nvPr/>
        </p:nvSpPr>
        <p:spPr>
          <a:xfrm>
            <a:off x="8660117" y="4423853"/>
            <a:ext cx="2232416" cy="292365"/>
          </a:xfrm>
          <a:prstGeom prst="lin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86" name="Shape 286"/>
          <p:cNvSpPr/>
          <p:nvPr/>
        </p:nvSpPr>
        <p:spPr>
          <a:xfrm flipH="1" flipV="1">
            <a:off x="10049916" y="2587575"/>
            <a:ext cx="1337966" cy="1640732"/>
          </a:xfrm>
          <a:prstGeom prst="line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314082" y="2469786"/>
            <a:ext cx="268333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gradient ascent</a:t>
            </a:r>
          </a:p>
        </p:txBody>
      </p:sp>
      <p:sp>
        <p:nvSpPr>
          <p:cNvPr id="288" name="Shape 288"/>
          <p:cNvSpPr/>
          <p:nvPr/>
        </p:nvSpPr>
        <p:spPr>
          <a:xfrm>
            <a:off x="688938" y="3055366"/>
            <a:ext cx="501283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steepest ascent in Euclidean norm</a:t>
            </a:r>
          </a:p>
        </p:txBody>
      </p:sp>
      <p:sp>
        <p:nvSpPr>
          <p:cNvPr id="289" name="Shape 289"/>
          <p:cNvSpPr/>
          <p:nvPr/>
        </p:nvSpPr>
        <p:spPr>
          <a:xfrm>
            <a:off x="737951" y="4076757"/>
            <a:ext cx="432611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depends on parameterization</a:t>
            </a:r>
          </a:p>
        </p:txBody>
      </p:sp>
      <p:sp>
        <p:nvSpPr>
          <p:cNvPr id="290" name="Shape 290"/>
          <p:cNvSpPr/>
          <p:nvPr/>
        </p:nvSpPr>
        <p:spPr>
          <a:xfrm>
            <a:off x="375204" y="5295181"/>
            <a:ext cx="397399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natural gradient ascent</a:t>
            </a:r>
          </a:p>
        </p:txBody>
      </p:sp>
      <p:sp>
        <p:nvSpPr>
          <p:cNvPr id="291" name="Shape 291"/>
          <p:cNvSpPr/>
          <p:nvPr/>
        </p:nvSpPr>
        <p:spPr>
          <a:xfrm>
            <a:off x="907667" y="5935226"/>
            <a:ext cx="469287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steepest ascent in Fisher norm</a:t>
            </a:r>
          </a:p>
        </p:txBody>
      </p:sp>
      <p:sp>
        <p:nvSpPr>
          <p:cNvPr id="292" name="Shape 292"/>
          <p:cNvSpPr/>
          <p:nvPr/>
        </p:nvSpPr>
        <p:spPr>
          <a:xfrm>
            <a:off x="1031572" y="7609200"/>
            <a:ext cx="444506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invariant to parameterization</a:t>
            </a:r>
          </a:p>
        </p:txBody>
      </p:sp>
      <p:sp>
        <p:nvSpPr>
          <p:cNvPr id="293" name="Shape 293"/>
          <p:cNvSpPr/>
          <p:nvPr/>
        </p:nvSpPr>
        <p:spPr>
          <a:xfrm>
            <a:off x="1270000" y="254000"/>
            <a:ext cx="10464800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4500" tIns="444500" rIns="444500" bIns="444500" anchor="ctr"/>
          <a:lstStyle>
            <a:lvl1pPr algn="l">
              <a:defRPr sz="4000">
                <a:solidFill>
                  <a:srgbClr val="011C9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Background: natural gradient</a:t>
            </a:r>
          </a:p>
        </p:txBody>
      </p:sp>
      <p:sp>
        <p:nvSpPr>
          <p:cNvPr id="294" name="Shape 294"/>
          <p:cNvSpPr/>
          <p:nvPr/>
        </p:nvSpPr>
        <p:spPr>
          <a:xfrm>
            <a:off x="8289777" y="857716"/>
            <a:ext cx="219124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r>
              <a:t>(Amari, 1998)</a:t>
            </a:r>
          </a:p>
        </p:txBody>
      </p:sp>
      <p:pic>
        <p:nvPicPr>
          <p:cNvPr id="29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7188" y="7736254"/>
            <a:ext cx="2530502" cy="1009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0025" y="3642262"/>
            <a:ext cx="2628900" cy="35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18953" y="6534740"/>
            <a:ext cx="33528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57455" y="6655593"/>
            <a:ext cx="736601" cy="419101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hape 299"/>
          <p:cNvSpPr/>
          <p:nvPr/>
        </p:nvSpPr>
        <p:spPr>
          <a:xfrm>
            <a:off x="916835" y="7097316"/>
            <a:ext cx="3302937" cy="54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F</a:t>
            </a:r>
            <a:r>
              <a:t> is the Fisher matrix</a:t>
            </a:r>
          </a:p>
        </p:txBody>
      </p:sp>
      <p:sp>
        <p:nvSpPr>
          <p:cNvPr id="300" name="Shape 300"/>
          <p:cNvSpPr/>
          <p:nvPr/>
        </p:nvSpPr>
        <p:spPr>
          <a:xfrm>
            <a:off x="10050622" y="4100399"/>
            <a:ext cx="2044332" cy="2044331"/>
          </a:xfrm>
          <a:prstGeom prst="ellips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9530386" y="3580459"/>
            <a:ext cx="3084212" cy="3084212"/>
          </a:xfrm>
          <a:prstGeom prst="ellips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2" animBg="1" advAuto="0"/>
      <p:bldP spid="274" grpId="3" animBg="1" advAuto="0"/>
      <p:bldP spid="275" grpId="1" animBg="1" advAuto="0"/>
      <p:bldP spid="282" grpId="6" animBg="1" advAuto="0"/>
      <p:bldP spid="284" grpId="4" animBg="1" advAuto="0"/>
      <p:bldP spid="286" grpId="5" animBg="1" advAuto="0"/>
      <p:bldP spid="290" grpId="7" animBg="1" advAuto="0"/>
      <p:bldP spid="291" grpId="8" animBg="1" advAuto="0"/>
      <p:bldP spid="292" grpId="9" animBg="1" advAuto="0"/>
      <p:bldP spid="295" grpId="10" animBg="1" advAuto="0"/>
      <p:bldP spid="297" grpId="11" animBg="1" advAuto="0"/>
      <p:bldP spid="299" grpId="12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/>
        </p:nvSpPr>
        <p:spPr>
          <a:xfrm>
            <a:off x="1270000" y="254000"/>
            <a:ext cx="10464800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4500" tIns="444500" rIns="444500" bIns="444500" anchor="ctr"/>
          <a:lstStyle>
            <a:lvl1pPr algn="l">
              <a:defRPr sz="4000">
                <a:solidFill>
                  <a:srgbClr val="011C9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Background: natural gradient</a:t>
            </a:r>
          </a:p>
        </p:txBody>
      </p:sp>
      <p:sp>
        <p:nvSpPr>
          <p:cNvPr id="304" name="Shape 304"/>
          <p:cNvSpPr/>
          <p:nvPr/>
        </p:nvSpPr>
        <p:spPr>
          <a:xfrm>
            <a:off x="8289777" y="857716"/>
            <a:ext cx="219124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r>
              <a:t>(Amari, 1998)</a:t>
            </a:r>
          </a:p>
        </p:txBody>
      </p:sp>
      <p:sp>
        <p:nvSpPr>
          <p:cNvPr id="305" name="Shape 305"/>
          <p:cNvSpPr>
            <a:spLocks noGrp="1"/>
          </p:cNvSpPr>
          <p:nvPr>
            <p:ph type="body" idx="1"/>
          </p:nvPr>
        </p:nvSpPr>
        <p:spPr>
          <a:xfrm>
            <a:off x="1270000" y="2247900"/>
            <a:ext cx="10464800" cy="6604000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Problem: dimension of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F</a:t>
            </a:r>
            <a:r>
              <a:t> is the number of trainable parameters</a:t>
            </a:r>
          </a:p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Modern networks can have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tens of millions of parameters</a:t>
            </a:r>
            <a:r>
              <a:t>!</a:t>
            </a:r>
          </a:p>
          <a:p>
            <a:pPr marL="0" lvl="3" indent="68580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e.g. weight matrix between two 1000-unit layers has</a:t>
            </a:r>
            <a:br/>
            <a:r>
              <a:t>1000 x 1000 = 1 million parameters</a:t>
            </a:r>
          </a:p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Cannot store a dense 1 million x 1 million matrix, let alone compute</a:t>
            </a:r>
          </a:p>
        </p:txBody>
      </p:sp>
      <p:pic>
        <p:nvPicPr>
          <p:cNvPr id="30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54929" y="4490194"/>
            <a:ext cx="856865" cy="57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body" idx="1"/>
          </p:nvPr>
        </p:nvSpPr>
        <p:spPr>
          <a:xfrm>
            <a:off x="1270000" y="2327005"/>
            <a:ext cx="10464800" cy="660400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The derivative w.r.t. a matrix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W</a:t>
            </a:r>
            <a:r>
              <a:t> is:</a:t>
            </a:r>
          </a:p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Hence, the </a:t>
            </a:r>
            <a:r>
              <a:rPr>
                <a:latin typeface="Xingkai SC Light"/>
                <a:ea typeface="Xingkai SC Light"/>
                <a:cs typeface="Xingkai SC Light"/>
                <a:sym typeface="Xingkai SC Light"/>
              </a:rPr>
              <a:t>l^th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 </a:t>
            </a:r>
            <a:r>
              <a:t>Fisher Block matrix is given by:</a:t>
            </a:r>
          </a:p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where the approximation is based on the previous assumption.</a:t>
            </a:r>
          </a:p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1270000" y="254000"/>
            <a:ext cx="10464800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4500" tIns="444500" rIns="444500" bIns="444500" anchor="ctr"/>
          <a:lstStyle>
            <a:lvl1pPr algn="l">
              <a:defRPr sz="3400">
                <a:solidFill>
                  <a:srgbClr val="011C9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Kronecker-Factored Approximate Curvature (K-FAC)</a:t>
            </a:r>
          </a:p>
        </p:txBody>
      </p:sp>
      <p:pic>
        <p:nvPicPr>
          <p:cNvPr id="310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800" t="9277"/>
          <a:stretch>
            <a:fillRect/>
          </a:stretch>
        </p:blipFill>
        <p:spPr>
          <a:xfrm>
            <a:off x="3927899" y="3303115"/>
            <a:ext cx="3147831" cy="469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1763" y="5287513"/>
            <a:ext cx="9190895" cy="1207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/>
          </p:cNvSpPr>
          <p:nvPr>
            <p:ph type="body" idx="1"/>
          </p:nvPr>
        </p:nvSpPr>
        <p:spPr>
          <a:xfrm>
            <a:off x="1270000" y="1765300"/>
            <a:ext cx="10464800" cy="6604000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Therefore, under these assumptions,</a:t>
            </a:r>
          </a:p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By exploiting the following identities:</a:t>
            </a:r>
          </a:p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                                                    and</a:t>
            </a:r>
          </a:p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We can efficiently compute the K-FAC update:</a:t>
            </a:r>
          </a:p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 </a:t>
            </a:r>
          </a:p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              </a:t>
            </a:r>
          </a:p>
        </p:txBody>
      </p:sp>
      <p:pic>
        <p:nvPicPr>
          <p:cNvPr id="314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t="8817" r="54057"/>
          <a:stretch>
            <a:fillRect/>
          </a:stretch>
        </p:blipFill>
        <p:spPr>
          <a:xfrm>
            <a:off x="2020747" y="4321877"/>
            <a:ext cx="3648724" cy="43956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hape 315"/>
          <p:cNvSpPr/>
          <p:nvPr/>
        </p:nvSpPr>
        <p:spPr>
          <a:xfrm>
            <a:off x="1270000" y="254000"/>
            <a:ext cx="10464800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4500" tIns="444500" rIns="444500" bIns="444500" anchor="ctr"/>
          <a:lstStyle>
            <a:lvl1pPr algn="l">
              <a:defRPr sz="3400">
                <a:solidFill>
                  <a:srgbClr val="011C9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Kronecker-Factored Approximate Curvature (K-FAC)</a:t>
            </a:r>
          </a:p>
        </p:txBody>
      </p:sp>
      <p:pic>
        <p:nvPicPr>
          <p:cNvPr id="31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23846" y="2296992"/>
            <a:ext cx="4686301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53690" t="8817"/>
          <a:stretch>
            <a:fillRect/>
          </a:stretch>
        </p:blipFill>
        <p:spPr>
          <a:xfrm>
            <a:off x="6501498" y="4335090"/>
            <a:ext cx="3678040" cy="439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8950" y="5752693"/>
            <a:ext cx="8140700" cy="60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663700"/>
          </a:xfrm>
          <a:prstGeom prst="rect">
            <a:avLst/>
          </a:prstGeom>
        </p:spPr>
        <p:txBody>
          <a:bodyPr lIns="444500" tIns="444500" rIns="444500" bIns="444500"/>
          <a:lstStyle>
            <a:lvl1pPr algn="l">
              <a:defRPr sz="4000">
                <a:solidFill>
                  <a:srgbClr val="011C9D"/>
                </a:solidFill>
              </a:defRPr>
            </a:lvl1pPr>
          </a:lstStyle>
          <a:p>
            <a:r>
              <a:t>Kronecker Factors for CNNs, RNNs</a:t>
            </a:r>
          </a:p>
        </p:txBody>
      </p:sp>
      <p:sp>
        <p:nvSpPr>
          <p:cNvPr id="321" name="Shape 321"/>
          <p:cNvSpPr/>
          <p:nvPr/>
        </p:nvSpPr>
        <p:spPr>
          <a:xfrm>
            <a:off x="848882" y="2572843"/>
            <a:ext cx="11722609" cy="389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/>
            </a:pPr>
            <a:r>
              <a:t>K-FAC can also be applied to CNNs, RNNs.</a:t>
            </a:r>
          </a:p>
          <a:p>
            <a:pPr algn="l">
              <a:defRPr sz="2400"/>
            </a:pPr>
            <a:endParaRPr/>
          </a:p>
          <a:p>
            <a:pPr algn="l">
              <a:defRPr sz="2400"/>
            </a:pPr>
            <a:r>
              <a:t>KFC (Kronecker Factors for CNNs) are proposed in</a:t>
            </a:r>
          </a:p>
          <a:p>
            <a:pPr algn="l">
              <a:defRPr sz="2400"/>
            </a:pPr>
            <a:r>
              <a:t>“A Kronecker-factored approximate Fisher Matrix for convolution layers”</a:t>
            </a:r>
          </a:p>
          <a:p>
            <a:pPr algn="l">
              <a:defRPr sz="2400"/>
            </a:pPr>
            <a:r>
              <a:t>by Grosse &amp; Martens, 2016</a:t>
            </a:r>
            <a:br/>
            <a:br/>
            <a:r>
              <a:t>Kronecker Factors for RNNs are explored by Jimmy Ba, James Martens (arXiv soon).</a:t>
            </a:r>
          </a:p>
          <a:p>
            <a:pPr marL="254000" algn="l" defTabSz="457200">
              <a:lnSpc>
                <a:spcPts val="5000"/>
              </a:lnSpc>
              <a:spcBef>
                <a:spcPts val="900"/>
              </a:spcBef>
              <a:defRPr sz="1800" b="1">
                <a:latin typeface="Lucida Grande"/>
                <a:ea typeface="Lucida Grande"/>
                <a:cs typeface="Lucida Grande"/>
                <a:sym typeface="Lucida Grande"/>
              </a:defRPr>
            </a:pPr>
            <a:endParaRPr/>
          </a:p>
          <a:p>
            <a:pPr algn="l">
              <a:defRPr sz="2400"/>
            </a:pPr>
            <a:br/>
            <a:endParaRPr/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663700"/>
          </a:xfrm>
          <a:prstGeom prst="rect">
            <a:avLst/>
          </a:prstGeom>
        </p:spPr>
        <p:txBody>
          <a:bodyPr lIns="444500" tIns="444500" rIns="444500" bIns="444500"/>
          <a:lstStyle>
            <a:lvl1pPr algn="l">
              <a:defRPr sz="4000">
                <a:solidFill>
                  <a:srgbClr val="011C9D"/>
                </a:solidFill>
              </a:defRPr>
            </a:lvl1pPr>
          </a:lstStyle>
          <a:p>
            <a:r>
              <a:t>Reinforcement Learning</a:t>
            </a:r>
          </a:p>
        </p:txBody>
      </p:sp>
      <p:sp>
        <p:nvSpPr>
          <p:cNvPr id="324" name="Shape 324"/>
          <p:cNvSpPr>
            <a:spLocks noGrp="1"/>
          </p:cNvSpPr>
          <p:nvPr>
            <p:ph type="body" idx="1"/>
          </p:nvPr>
        </p:nvSpPr>
        <p:spPr>
          <a:xfrm>
            <a:off x="952500" y="1943695"/>
            <a:ext cx="11099800" cy="694630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203200" indent="-203200">
              <a:spcBef>
                <a:spcPts val="2100"/>
              </a:spcBef>
              <a:buSzPct val="75000"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We’d like to achieve sample efficient RL without sacrificing computational efficiency.</a:t>
            </a:r>
          </a:p>
          <a:p>
            <a:pPr marL="203200" indent="-203200">
              <a:spcBef>
                <a:spcPts val="2100"/>
              </a:spcBef>
              <a:buSzPct val="75000"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One way is to use a better optimizer, which extracts more information from batches of samples.</a:t>
            </a:r>
          </a:p>
          <a:p>
            <a:pPr marL="203200" indent="-203200">
              <a:spcBef>
                <a:spcPts val="2100"/>
              </a:spcBef>
              <a:buSzPct val="75000"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TRPO approximates the natural gradient using conjugate gradient, similarly to Hessian-free optimization</a:t>
            </a:r>
          </a:p>
          <a:p>
            <a:pPr marL="647700" lvl="1" indent="-203200">
              <a:spcBef>
                <a:spcPts val="1400"/>
              </a:spcBef>
              <a:buSzPct val="75000"/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t>very efficient in terms of the number of parameter updates</a:t>
            </a:r>
          </a:p>
          <a:p>
            <a:pPr marL="647700" lvl="1" indent="-203200">
              <a:spcBef>
                <a:spcPts val="1400"/>
              </a:spcBef>
              <a:buSzPct val="75000"/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t>but requires an expensive iterative procedure for each update</a:t>
            </a:r>
          </a:p>
          <a:p>
            <a:pPr marL="647700" lvl="1" indent="-203200">
              <a:spcBef>
                <a:spcPts val="1400"/>
              </a:spcBef>
              <a:buSzPct val="75000"/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t>only uses curvature information from the current batch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xfrm>
            <a:off x="1270000" y="2702123"/>
            <a:ext cx="10464800" cy="3302001"/>
          </a:xfrm>
          <a:prstGeom prst="rect">
            <a:avLst/>
          </a:prstGeom>
        </p:spPr>
        <p:txBody>
          <a:bodyPr/>
          <a:lstStyle/>
          <a:p>
            <a:pPr>
              <a:defRPr sz="4500"/>
            </a:pPr>
            <a:r>
              <a:t>ACKTR!</a:t>
            </a:r>
          </a:p>
          <a:p>
            <a:pPr>
              <a:defRPr sz="4500"/>
            </a:pPr>
            <a:r>
              <a:t>Actor-critic Kronecker-factored</a:t>
            </a:r>
          </a:p>
          <a:p>
            <a:pPr>
              <a:defRPr sz="4500"/>
            </a:pPr>
            <a:r>
              <a:t>Trust Region method </a:t>
            </a:r>
          </a:p>
        </p:txBody>
      </p:sp>
      <p:pic>
        <p:nvPicPr>
          <p:cNvPr id="327" name="UofT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085" y="391149"/>
            <a:ext cx="3234266" cy="1145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87363" y="512361"/>
            <a:ext cx="3115519" cy="903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663700"/>
          </a:xfrm>
          <a:prstGeom prst="rect">
            <a:avLst/>
          </a:prstGeom>
        </p:spPr>
        <p:txBody>
          <a:bodyPr lIns="444500" tIns="444500" rIns="444500" bIns="444500"/>
          <a:lstStyle>
            <a:lvl1pPr algn="l">
              <a:defRPr sz="4000">
                <a:solidFill>
                  <a:srgbClr val="011C9D"/>
                </a:solidFill>
              </a:defRPr>
            </a:lvl1pPr>
          </a:lstStyle>
          <a:p>
            <a:r>
              <a:t>Actor-critic methods</a:t>
            </a:r>
          </a:p>
        </p:txBody>
      </p:sp>
      <p:sp>
        <p:nvSpPr>
          <p:cNvPr id="331" name="Shape 331"/>
          <p:cNvSpPr>
            <a:spLocks noGrp="1"/>
          </p:cNvSpPr>
          <p:nvPr>
            <p:ph type="body" idx="1"/>
          </p:nvPr>
        </p:nvSpPr>
        <p:spPr>
          <a:xfrm>
            <a:off x="952500" y="1943695"/>
            <a:ext cx="11099800" cy="694630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203200" indent="-203200">
              <a:spcBef>
                <a:spcPts val="2100"/>
              </a:spcBef>
              <a:buSzPct val="75000"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Goal: maximizing expected sum of discounted rewards,</a:t>
            </a:r>
            <a:br/>
            <a:br/>
            <a:br/>
            <a:br/>
            <a:r>
              <a:t>with respect to the policy                .          </a:t>
            </a:r>
          </a:p>
          <a:p>
            <a:pPr marL="203200" indent="-203200">
              <a:spcBef>
                <a:spcPts val="2100"/>
              </a:spcBef>
              <a:buSzPct val="75000"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Policy gradient:</a:t>
            </a:r>
            <a:br/>
            <a:br/>
            <a:br/>
            <a:br/>
            <a:br/>
            <a:r>
              <a:t>In A3C*, </a:t>
            </a:r>
          </a:p>
        </p:txBody>
      </p:sp>
      <p:pic>
        <p:nvPicPr>
          <p:cNvPr id="3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4667" y="2710817"/>
            <a:ext cx="63500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t="8413"/>
          <a:stretch>
            <a:fillRect/>
          </a:stretch>
        </p:blipFill>
        <p:spPr>
          <a:xfrm>
            <a:off x="4701956" y="3483035"/>
            <a:ext cx="1212385" cy="419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8986" y="4548887"/>
            <a:ext cx="6946901" cy="104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76416" y="6385035"/>
            <a:ext cx="8051968" cy="1145061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/>
          <p:nvPr/>
        </p:nvSpPr>
        <p:spPr>
          <a:xfrm>
            <a:off x="1932615" y="8324844"/>
            <a:ext cx="802569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*A3C: Asynchronous Methods for Deep Reinforcement Learning, Mnih et. al. 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663700"/>
          </a:xfrm>
          <a:prstGeom prst="rect">
            <a:avLst/>
          </a:prstGeom>
        </p:spPr>
        <p:txBody>
          <a:bodyPr lIns="444500" tIns="444500" rIns="444500" bIns="444500"/>
          <a:lstStyle>
            <a:lvl1pPr algn="l">
              <a:defRPr sz="4000">
                <a:solidFill>
                  <a:srgbClr val="011C9D"/>
                </a:solidFill>
              </a:defRPr>
            </a:lvl1pPr>
          </a:lstStyle>
          <a:p>
            <a:r>
              <a:t>Method: how to construct Fisher Matrix?</a:t>
            </a:r>
          </a:p>
        </p:txBody>
      </p:sp>
      <p:sp>
        <p:nvSpPr>
          <p:cNvPr id="339" name="Shape 339"/>
          <p:cNvSpPr>
            <a:spLocks noGrp="1"/>
          </p:cNvSpPr>
          <p:nvPr>
            <p:ph type="body" idx="1"/>
          </p:nvPr>
        </p:nvSpPr>
        <p:spPr>
          <a:xfrm>
            <a:off x="588346" y="1986536"/>
            <a:ext cx="11099801" cy="694630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647700" lvl="1" indent="-203200">
              <a:spcBef>
                <a:spcPts val="2100"/>
              </a:spcBef>
              <a:buSzPct val="75000"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For Actor:</a:t>
            </a:r>
          </a:p>
          <a:p>
            <a:pPr marL="1092200" lvl="2" indent="-203200">
              <a:spcBef>
                <a:spcPts val="1400"/>
              </a:spcBef>
              <a:buSzPct val="75000"/>
              <a:defRPr sz="2100">
                <a:latin typeface="+mn-lt"/>
                <a:ea typeface="+mn-ea"/>
                <a:cs typeface="+mn-cs"/>
                <a:sym typeface="Helvetica Light"/>
              </a:defRPr>
            </a:pPr>
            <a:r>
              <a:t>Using policy distribution for actor network (natural policy gradient, Kakade, 2003.) </a:t>
            </a:r>
            <a:br/>
            <a:br/>
            <a:endParaRPr/>
          </a:p>
          <a:p>
            <a:pPr marL="1092200" lvl="2" indent="-203200">
              <a:spcBef>
                <a:spcPts val="1400"/>
              </a:spcBef>
              <a:buSzPct val="75000"/>
              <a:defRPr sz="21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  <a:p>
            <a:pPr marL="647700" lvl="1" indent="-203200">
              <a:spcBef>
                <a:spcPts val="1400"/>
              </a:spcBef>
              <a:buSzPct val="75000"/>
              <a:defRPr sz="2100">
                <a:latin typeface="+mn-lt"/>
                <a:ea typeface="+mn-ea"/>
                <a:cs typeface="+mn-cs"/>
                <a:sym typeface="Helvetica Light"/>
              </a:defRPr>
            </a:pPr>
            <a:r>
              <a:t>For Critic:</a:t>
            </a:r>
          </a:p>
          <a:p>
            <a:pPr marL="1092200" lvl="2" indent="-203200">
              <a:spcBef>
                <a:spcPts val="1400"/>
              </a:spcBef>
              <a:buSzPct val="75000"/>
              <a:defRPr sz="2100">
                <a:latin typeface="+mn-lt"/>
                <a:ea typeface="+mn-ea"/>
                <a:cs typeface="+mn-cs"/>
                <a:sym typeface="Helvetica Light"/>
              </a:defRPr>
            </a:pPr>
            <a:r>
              <a:t>Assume Normal output distribution: </a:t>
            </a:r>
          </a:p>
          <a:p>
            <a:pPr marL="1092200" lvl="2" indent="-203200">
              <a:spcBef>
                <a:spcPts val="1400"/>
              </a:spcBef>
              <a:buSzPct val="75000"/>
              <a:defRPr sz="2100">
                <a:latin typeface="+mn-lt"/>
                <a:ea typeface="+mn-ea"/>
                <a:cs typeface="+mn-cs"/>
                <a:sym typeface="Helvetica Light"/>
              </a:defRPr>
            </a:pPr>
            <a:r>
              <a:t>Equivalent to Gauss-Newton metric.</a:t>
            </a:r>
          </a:p>
        </p:txBody>
      </p:sp>
      <p:pic>
        <p:nvPicPr>
          <p:cNvPr id="3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3250" y="3375568"/>
            <a:ext cx="6718300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b="14569"/>
          <a:stretch>
            <a:fillRect/>
          </a:stretch>
        </p:blipFill>
        <p:spPr>
          <a:xfrm>
            <a:off x="6217449" y="4779334"/>
            <a:ext cx="3418868" cy="351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/>
          </p:cNvSpPr>
          <p:nvPr>
            <p:ph type="body" idx="1"/>
          </p:nvPr>
        </p:nvSpPr>
        <p:spPr>
          <a:xfrm>
            <a:off x="588346" y="1986536"/>
            <a:ext cx="11099801" cy="694630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647700" lvl="1" indent="-203200">
              <a:spcBef>
                <a:spcPts val="2100"/>
              </a:spcBef>
              <a:buSzPct val="75000"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  <a:p>
            <a:pPr marL="647700" lvl="1" indent="-203200">
              <a:spcBef>
                <a:spcPts val="1400"/>
              </a:spcBef>
              <a:buSzPct val="75000"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  <a:p>
            <a:pPr marL="647700" lvl="1" indent="-203200">
              <a:spcBef>
                <a:spcPts val="1400"/>
              </a:spcBef>
              <a:buSzPct val="75000"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Adopted distributed implementation of K-FAC (Ba, et. al., 2017).</a:t>
            </a:r>
          </a:p>
          <a:p>
            <a:pPr marL="1092200" lvl="2" indent="-203200">
              <a:spcBef>
                <a:spcPts val="1400"/>
              </a:spcBef>
              <a:buSzPct val="75000"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Asynchronously computes matrix inverses. </a:t>
            </a:r>
          </a:p>
          <a:p>
            <a:pPr marL="647700" lvl="1" indent="-203200">
              <a:spcBef>
                <a:spcPts val="1400"/>
              </a:spcBef>
              <a:buSzPct val="75000"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re-scale updates using trust region method, analogously to TRPO</a:t>
            </a:r>
          </a:p>
          <a:p>
            <a:pPr marL="1092200" lvl="2" indent="-203200">
              <a:spcBef>
                <a:spcPts val="1400"/>
              </a:spcBef>
              <a:buSzPct val="75000"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approximate the KL using the Fisher metric.</a:t>
            </a:r>
          </a:p>
          <a:p>
            <a:pPr marL="647700" lvl="1" indent="-203200">
              <a:spcBef>
                <a:spcPts val="1400"/>
              </a:spcBef>
              <a:buSzPct val="75000"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Using a moving average to accumulate Fisher statistics, in order to get a better estimate of the curvature. </a:t>
            </a:r>
          </a:p>
        </p:txBody>
      </p:sp>
      <p:sp>
        <p:nvSpPr>
          <p:cNvPr id="344" name="Shape 344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663700"/>
          </a:xfrm>
          <a:prstGeom prst="rect">
            <a:avLst/>
          </a:prstGeom>
        </p:spPr>
        <p:txBody>
          <a:bodyPr lIns="444500" tIns="444500" rIns="444500" bIns="444500"/>
          <a:lstStyle>
            <a:lvl1pPr algn="l">
              <a:defRPr sz="4000">
                <a:solidFill>
                  <a:srgbClr val="011C9D"/>
                </a:solidFill>
              </a:defRPr>
            </a:lvl1pPr>
          </a:lstStyle>
          <a:p>
            <a:r>
              <a:t>Method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xfrm>
            <a:off x="1257300" y="1244600"/>
            <a:ext cx="10464800" cy="3302000"/>
          </a:xfrm>
          <a:prstGeom prst="rect">
            <a:avLst/>
          </a:prstGeom>
        </p:spPr>
        <p:txBody>
          <a:bodyPr/>
          <a:lstStyle/>
          <a:p>
            <a:pPr>
              <a:defRPr sz="4500"/>
            </a:pPr>
            <a:r>
              <a:t>Scalable trust-region method for deep</a:t>
            </a:r>
          </a:p>
          <a:p>
            <a:pPr>
              <a:defRPr sz="4500"/>
            </a:pPr>
            <a:r>
              <a:t>reinforcement learning using Kronecker-factored approximation</a:t>
            </a:r>
          </a:p>
        </p:txBody>
      </p:sp>
      <p:sp>
        <p:nvSpPr>
          <p:cNvPr id="169" name="Shape 169"/>
          <p:cNvSpPr/>
          <p:nvPr/>
        </p:nvSpPr>
        <p:spPr>
          <a:xfrm>
            <a:off x="2178972" y="4563823"/>
            <a:ext cx="8495935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Yuhuai Wu</a:t>
            </a:r>
          </a:p>
        </p:txBody>
      </p:sp>
      <p:pic>
        <p:nvPicPr>
          <p:cNvPr id="170" name="UofT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085" y="391149"/>
            <a:ext cx="3234266" cy="1145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87363" y="512361"/>
            <a:ext cx="3115519" cy="90350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2178972" y="5404278"/>
            <a:ext cx="8495935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t>Paper link: </a:t>
            </a:r>
            <a:r>
              <a:rPr u="sng">
                <a:hlinkClick r:id="rId4"/>
              </a:rPr>
              <a:t>https://arxiv.org/abs/1708.05144</a:t>
            </a:r>
          </a:p>
          <a:p>
            <a:pPr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t>Code release (OpenAI baseline): </a:t>
            </a:r>
            <a:r>
              <a:rPr u="sng">
                <a:hlinkClick r:id="rId5"/>
              </a:rPr>
              <a:t>https://github.com/openai/baselines</a:t>
            </a:r>
          </a:p>
          <a:p>
            <a:pPr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endParaRPr u="sng">
              <a:hlinkClick r:id="rId5"/>
            </a:endParaRPr>
          </a:p>
          <a:p>
            <a:pPr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t>My Homepage: </a:t>
            </a:r>
            <a:r>
              <a:rPr u="sng">
                <a:hlinkClick r:id="rId6"/>
              </a:rPr>
              <a:t>http://www.cs.toronto.edu/~ywu/</a:t>
            </a:r>
          </a:p>
          <a:p>
            <a:pPr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endParaRPr u="sng">
              <a:hlinkClick r:id="rId6"/>
            </a:endParaRPr>
          </a:p>
          <a:p>
            <a:pPr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t>Twitter: </a:t>
            </a:r>
            <a:r>
              <a:rPr>
                <a:hlinkClick r:id="rId7"/>
              </a:rPr>
              <a:t>@Yuhu_ai_</a:t>
            </a:r>
          </a:p>
          <a:p>
            <a:pPr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endParaRPr>
              <a:hlinkClick r:id="rId7"/>
            </a:endParaRPr>
          </a:p>
          <a:p>
            <a:pPr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t>github: tonywu95</a:t>
            </a:r>
          </a:p>
        </p:txBody>
      </p:sp>
      <p:pic>
        <p:nvPicPr>
          <p:cNvPr id="173" name="pasted-image.tiff">
            <a:hlinkClick r:id="rId7"/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853544" y="7101159"/>
            <a:ext cx="610995" cy="49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asted-image.tiff">
            <a:hlinkClick r:id="rId9"/>
          </p:cNvPr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910567" y="7872141"/>
            <a:ext cx="496949" cy="496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663700"/>
          </a:xfrm>
          <a:prstGeom prst="rect">
            <a:avLst/>
          </a:prstGeom>
        </p:spPr>
        <p:txBody>
          <a:bodyPr lIns="444500" tIns="444500" rIns="444500" bIns="444500"/>
          <a:lstStyle>
            <a:lvl1pPr algn="l">
              <a:defRPr sz="4000">
                <a:solidFill>
                  <a:srgbClr val="011C9D"/>
                </a:solidFill>
              </a:defRPr>
            </a:lvl1pPr>
          </a:lstStyle>
          <a:p>
            <a:r>
              <a:t>Results</a:t>
            </a:r>
          </a:p>
        </p:txBody>
      </p:sp>
      <p:pic>
        <p:nvPicPr>
          <p:cNvPr id="34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906600"/>
            <a:ext cx="13004801" cy="602030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Shape 348"/>
          <p:cNvSpPr/>
          <p:nvPr/>
        </p:nvSpPr>
        <p:spPr>
          <a:xfrm>
            <a:off x="701214" y="2088300"/>
            <a:ext cx="270571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Atari games: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663700"/>
          </a:xfrm>
          <a:prstGeom prst="rect">
            <a:avLst/>
          </a:prstGeom>
        </p:spPr>
        <p:txBody>
          <a:bodyPr lIns="444500" tIns="444500" rIns="444500" bIns="444500"/>
          <a:lstStyle>
            <a:lvl1pPr algn="l">
              <a:defRPr sz="4000">
                <a:solidFill>
                  <a:srgbClr val="011C9D"/>
                </a:solidFill>
              </a:defRPr>
            </a:lvl1pPr>
          </a:lstStyle>
          <a:p>
            <a:r>
              <a:t>Results</a:t>
            </a:r>
          </a:p>
        </p:txBody>
      </p:sp>
      <p:sp>
        <p:nvSpPr>
          <p:cNvPr id="351" name="Shape 351"/>
          <p:cNvSpPr/>
          <p:nvPr/>
        </p:nvSpPr>
        <p:spPr>
          <a:xfrm>
            <a:off x="876638" y="1751485"/>
            <a:ext cx="270571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Atari games:</a:t>
            </a:r>
          </a:p>
        </p:txBody>
      </p:sp>
      <p:pic>
        <p:nvPicPr>
          <p:cNvPr id="352" name="a2c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701462" y="2825969"/>
            <a:ext cx="5080001" cy="680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kfac (1).mp4"/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7057170" y="2800569"/>
            <a:ext cx="5080001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0000" fill="hold"/>
                                        <p:tgtEl>
                                          <p:spTgt spid="3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200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1200000" fill="hold"/>
                                        <p:tgtEl>
                                          <p:spTgt spid="3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0" fill="hold" display="0">
                  <p:stCondLst>
                    <p:cond delay="indefinite"/>
                  </p:stCondLst>
                </p:cTn>
                <p:tgtEl>
                  <p:spTgt spid="352"/>
                </p:tgtEl>
              </p:cMediaNode>
            </p:video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35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663700"/>
          </a:xfrm>
          <a:prstGeom prst="rect">
            <a:avLst/>
          </a:prstGeom>
        </p:spPr>
        <p:txBody>
          <a:bodyPr lIns="444500" tIns="444500" rIns="444500" bIns="444500"/>
          <a:lstStyle>
            <a:lvl1pPr algn="l">
              <a:defRPr sz="4000">
                <a:solidFill>
                  <a:srgbClr val="011C9D"/>
                </a:solidFill>
              </a:defRPr>
            </a:lvl1pPr>
          </a:lstStyle>
          <a:p>
            <a:r>
              <a:t>Results</a:t>
            </a:r>
          </a:p>
        </p:txBody>
      </p:sp>
      <p:pic>
        <p:nvPicPr>
          <p:cNvPr id="35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668" y="3331499"/>
            <a:ext cx="12229733" cy="4589202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Shape 357"/>
          <p:cNvSpPr/>
          <p:nvPr/>
        </p:nvSpPr>
        <p:spPr>
          <a:xfrm>
            <a:off x="614078" y="2152893"/>
            <a:ext cx="463692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MuJoCo (state space)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663700"/>
          </a:xfrm>
          <a:prstGeom prst="rect">
            <a:avLst/>
          </a:prstGeom>
        </p:spPr>
        <p:txBody>
          <a:bodyPr lIns="444500" tIns="444500" rIns="444500" bIns="444500"/>
          <a:lstStyle>
            <a:lvl1pPr algn="l">
              <a:defRPr sz="4000">
                <a:solidFill>
                  <a:srgbClr val="011C9D"/>
                </a:solidFill>
              </a:defRPr>
            </a:lvl1pPr>
          </a:lstStyle>
          <a:p>
            <a:r>
              <a:t>Directly from pixel inputs on Mujoco</a:t>
            </a:r>
          </a:p>
        </p:txBody>
      </p:sp>
      <p:pic>
        <p:nvPicPr>
          <p:cNvPr id="360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4568" y="5205184"/>
            <a:ext cx="12158581" cy="3001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reacher_episode_3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3279871" y="1751448"/>
            <a:ext cx="3001363" cy="3001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reacher_episode_3_raw_2.mp4"/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6824939" y="1751448"/>
            <a:ext cx="3001363" cy="3001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9999" fill="hold"/>
                                        <p:tgtEl>
                                          <p:spTgt spid="3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399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33333" fill="hold"/>
                                        <p:tgtEl>
                                          <p:spTgt spid="3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0" fill="hold" display="0">
                  <p:stCondLst>
                    <p:cond delay="indefinite"/>
                  </p:stCondLst>
                </p:cTn>
                <p:tgtEl>
                  <p:spTgt spid="362"/>
                </p:tgtEl>
              </p:cMediaNode>
            </p:video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361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663700"/>
          </a:xfrm>
          <a:prstGeom prst="rect">
            <a:avLst/>
          </a:prstGeom>
        </p:spPr>
        <p:txBody>
          <a:bodyPr lIns="444500" tIns="444500" rIns="444500" bIns="444500"/>
          <a:lstStyle>
            <a:lvl1pPr algn="l">
              <a:defRPr sz="4000">
                <a:solidFill>
                  <a:srgbClr val="011C9D"/>
                </a:solidFill>
              </a:defRPr>
            </a:lvl1pPr>
          </a:lstStyle>
          <a:p>
            <a:r>
              <a:t>Wall clock time?</a:t>
            </a:r>
          </a:p>
        </p:txBody>
      </p:sp>
      <p:pic>
        <p:nvPicPr>
          <p:cNvPr id="3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4662" y="4002473"/>
            <a:ext cx="9779001" cy="20574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Shape 366"/>
          <p:cNvSpPr/>
          <p:nvPr/>
        </p:nvSpPr>
        <p:spPr>
          <a:xfrm>
            <a:off x="1833504" y="2942820"/>
            <a:ext cx="587883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500"/>
            </a:lvl1pPr>
          </a:lstStyle>
          <a:p>
            <a:r>
              <a:t>Only increase 10-25% computation time.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1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663700"/>
          </a:xfrm>
          <a:prstGeom prst="rect">
            <a:avLst/>
          </a:prstGeom>
        </p:spPr>
        <p:txBody>
          <a:bodyPr lIns="444500" tIns="444500" rIns="444500" bIns="444500"/>
          <a:lstStyle>
            <a:lvl1pPr algn="l">
              <a:defRPr sz="4000">
                <a:solidFill>
                  <a:srgbClr val="011C9D"/>
                </a:solidFill>
              </a:defRPr>
            </a:lvl1pPr>
          </a:lstStyle>
          <a:p>
            <a:r>
              <a:t>Batchsize effect</a:t>
            </a:r>
          </a:p>
        </p:txBody>
      </p:sp>
      <p:pic>
        <p:nvPicPr>
          <p:cNvPr id="36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554" y="2934390"/>
            <a:ext cx="10616409" cy="37378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663700"/>
          </a:xfrm>
          <a:prstGeom prst="rect">
            <a:avLst/>
          </a:prstGeom>
        </p:spPr>
        <p:txBody>
          <a:bodyPr lIns="444500" tIns="444500" rIns="444500" bIns="444500"/>
          <a:lstStyle/>
          <a:p>
            <a:pPr algn="l">
              <a:defRPr sz="4000">
                <a:solidFill>
                  <a:srgbClr val="011C9D"/>
                </a:solidFill>
              </a:defRPr>
            </a:pPr>
            <a:r>
              <a:t>Results with PPO*</a:t>
            </a:r>
            <a:br/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1287342" y="1624064"/>
            <a:ext cx="18164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MuJoCo</a:t>
            </a:r>
          </a:p>
        </p:txBody>
      </p:sp>
      <p:pic>
        <p:nvPicPr>
          <p:cNvPr id="373" name="1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0819" y="3085800"/>
            <a:ext cx="10603162" cy="5445456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Shape 374"/>
          <p:cNvSpPr/>
          <p:nvPr/>
        </p:nvSpPr>
        <p:spPr>
          <a:xfrm>
            <a:off x="3730725" y="1456933"/>
            <a:ext cx="9262349" cy="1206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KFAC: epochs 2, number of mini-batches: 1  </a:t>
            </a:r>
          </a:p>
          <a:p>
            <a:pPr>
              <a:defRPr sz="2400"/>
            </a:pPr>
            <a:r>
              <a:t>SGD: epochs 10, number of mini-batches: 32</a:t>
            </a:r>
          </a:p>
          <a:p>
            <a:pPr>
              <a:defRPr sz="2400"/>
            </a:pPr>
            <a:r>
              <a:t>SGD needs to do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160X </a:t>
            </a:r>
            <a:r>
              <a:t>number of updates to catch up with K-FAC!</a:t>
            </a:r>
          </a:p>
        </p:txBody>
      </p:sp>
      <p:sp>
        <p:nvSpPr>
          <p:cNvPr id="375" name="Shape 375"/>
          <p:cNvSpPr/>
          <p:nvPr/>
        </p:nvSpPr>
        <p:spPr>
          <a:xfrm>
            <a:off x="1481290" y="9042517"/>
            <a:ext cx="1060316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*work done with Jiaming Song at OpenAI.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663700"/>
          </a:xfrm>
          <a:prstGeom prst="rect">
            <a:avLst/>
          </a:prstGeom>
        </p:spPr>
        <p:txBody>
          <a:bodyPr lIns="444500" tIns="444500" rIns="444500" bIns="444500"/>
          <a:lstStyle/>
          <a:p>
            <a:pPr algn="l">
              <a:defRPr sz="4000">
                <a:solidFill>
                  <a:srgbClr val="011C9D"/>
                </a:solidFill>
              </a:defRPr>
            </a:pPr>
            <a:r>
              <a:t>Results with PPO*</a:t>
            </a:r>
            <a:br/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1287342" y="1624064"/>
            <a:ext cx="18164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MuJoCo</a:t>
            </a:r>
          </a:p>
        </p:txBody>
      </p:sp>
      <p:sp>
        <p:nvSpPr>
          <p:cNvPr id="379" name="Shape 379"/>
          <p:cNvSpPr/>
          <p:nvPr/>
        </p:nvSpPr>
        <p:spPr>
          <a:xfrm>
            <a:off x="5259662" y="1712964"/>
            <a:ext cx="494141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Same number updates per sample:</a:t>
            </a:r>
          </a:p>
        </p:txBody>
      </p:sp>
      <p:sp>
        <p:nvSpPr>
          <p:cNvPr id="380" name="Shape 380"/>
          <p:cNvSpPr/>
          <p:nvPr/>
        </p:nvSpPr>
        <p:spPr>
          <a:xfrm>
            <a:off x="1481290" y="9042517"/>
            <a:ext cx="1060316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*work done with Jiaming Song at OpenAI.</a:t>
            </a:r>
          </a:p>
        </p:txBody>
      </p:sp>
      <p:pic>
        <p:nvPicPr>
          <p:cNvPr id="381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b="1558"/>
          <a:stretch>
            <a:fillRect/>
          </a:stretch>
        </p:blipFill>
        <p:spPr>
          <a:xfrm>
            <a:off x="966390" y="2809562"/>
            <a:ext cx="11071939" cy="5695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663700"/>
          </a:xfrm>
          <a:prstGeom prst="rect">
            <a:avLst/>
          </a:prstGeom>
        </p:spPr>
        <p:txBody>
          <a:bodyPr lIns="444500" tIns="444500" rIns="444500" bIns="444500"/>
          <a:lstStyle/>
          <a:p>
            <a:pPr algn="l">
              <a:defRPr sz="4000">
                <a:solidFill>
                  <a:srgbClr val="011C9D"/>
                </a:solidFill>
              </a:defRPr>
            </a:pPr>
            <a:r>
              <a:t>Results with PPO*</a:t>
            </a:r>
            <a:br/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813415" y="1624064"/>
            <a:ext cx="40521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MuJoCo Humanoid</a:t>
            </a:r>
          </a:p>
        </p:txBody>
      </p:sp>
      <p:sp>
        <p:nvSpPr>
          <p:cNvPr id="385" name="Shape 385"/>
          <p:cNvSpPr/>
          <p:nvPr/>
        </p:nvSpPr>
        <p:spPr>
          <a:xfrm>
            <a:off x="1481290" y="9042517"/>
            <a:ext cx="1060316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*work done with Jiaming Song at OpenAI.</a:t>
            </a:r>
          </a:p>
        </p:txBody>
      </p:sp>
      <p:pic>
        <p:nvPicPr>
          <p:cNvPr id="38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6600" y="2606853"/>
            <a:ext cx="8280400" cy="5511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663700"/>
          </a:xfrm>
          <a:prstGeom prst="rect">
            <a:avLst/>
          </a:prstGeom>
        </p:spPr>
        <p:txBody>
          <a:bodyPr lIns="444500" tIns="444500" rIns="444500" bIns="444500"/>
          <a:lstStyle/>
          <a:p>
            <a:pPr algn="l">
              <a:defRPr sz="4000">
                <a:solidFill>
                  <a:srgbClr val="011C9D"/>
                </a:solidFill>
              </a:defRPr>
            </a:pPr>
            <a:r>
              <a:t>Results with PPO*</a:t>
            </a:r>
            <a:br/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1696977" y="1548086"/>
            <a:ext cx="59157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Computing time: 3-4X faster.</a:t>
            </a:r>
          </a:p>
        </p:txBody>
      </p:sp>
      <p:sp>
        <p:nvSpPr>
          <p:cNvPr id="390" name="Shape 390"/>
          <p:cNvSpPr/>
          <p:nvPr/>
        </p:nvSpPr>
        <p:spPr>
          <a:xfrm>
            <a:off x="1481290" y="9042517"/>
            <a:ext cx="1060316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*work done with Jiaming Song at OpenAI.</a:t>
            </a:r>
          </a:p>
        </p:txBody>
      </p:sp>
      <p:pic>
        <p:nvPicPr>
          <p:cNvPr id="39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3105150"/>
            <a:ext cx="10718800" cy="354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3232150"/>
            <a:ext cx="10718800" cy="3543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1357795" y="2101850"/>
            <a:ext cx="10045870" cy="427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indent="-296333" algn="l">
              <a:spcBef>
                <a:spcPts val="2100"/>
              </a:spcBef>
              <a:buSzPct val="75000"/>
              <a:buChar char="•"/>
              <a:defRPr sz="2400"/>
            </a:pPr>
            <a:r>
              <a:t>About optimization in general:</a:t>
            </a:r>
          </a:p>
          <a:p>
            <a:pPr marL="740833" lvl="1" indent="-296333" algn="l">
              <a:spcBef>
                <a:spcPts val="2100"/>
              </a:spcBef>
              <a:buSzPct val="75000"/>
              <a:buChar char="•"/>
              <a:defRPr sz="2400"/>
            </a:pPr>
            <a:r>
              <a:t>The notion of norm/distance.</a:t>
            </a:r>
          </a:p>
          <a:p>
            <a:pPr marL="740833" lvl="1" indent="-296333" algn="l">
              <a:spcBef>
                <a:spcPts val="2100"/>
              </a:spcBef>
              <a:buSzPct val="75000"/>
              <a:buChar char="•"/>
              <a:defRPr sz="2400"/>
            </a:pPr>
            <a:r>
              <a:t>Natural gradient is Steepest decent + Fisher norm.</a:t>
            </a:r>
          </a:p>
          <a:p>
            <a:pPr marL="296333" indent="-296333" algn="l">
              <a:spcBef>
                <a:spcPts val="2100"/>
              </a:spcBef>
              <a:buSzPct val="75000"/>
              <a:buChar char="•"/>
              <a:defRPr sz="2400"/>
            </a:pPr>
            <a:r>
              <a:t>K-FAC</a:t>
            </a:r>
          </a:p>
          <a:p>
            <a:pPr marL="740833" lvl="1" indent="-296333" algn="l">
              <a:spcBef>
                <a:spcPts val="2100"/>
              </a:spcBef>
              <a:buSzPct val="75000"/>
              <a:buChar char="•"/>
              <a:defRPr sz="2400"/>
            </a:pPr>
            <a:r>
              <a:t>Scale up natural gradient using Kronecker-product.</a:t>
            </a:r>
          </a:p>
          <a:p>
            <a:pPr marL="296333" indent="-296333" algn="l">
              <a:spcBef>
                <a:spcPts val="2100"/>
              </a:spcBef>
              <a:buSzPct val="75000"/>
              <a:buChar char="•"/>
              <a:defRPr sz="2400"/>
            </a:pPr>
            <a:r>
              <a:t>ACKTR</a:t>
            </a:r>
          </a:p>
          <a:p>
            <a:pPr marL="740833" lvl="1" indent="-296333" algn="l">
              <a:spcBef>
                <a:spcPts val="2100"/>
              </a:spcBef>
              <a:buSzPct val="75000"/>
              <a:buChar char="•"/>
              <a:defRPr sz="2400"/>
            </a:pPr>
            <a:r>
              <a:t>Apply KFAC to A2C.</a:t>
            </a:r>
          </a:p>
        </p:txBody>
      </p:sp>
      <p:sp>
        <p:nvSpPr>
          <p:cNvPr id="177" name="Shape 177"/>
          <p:cNvSpPr/>
          <p:nvPr/>
        </p:nvSpPr>
        <p:spPr>
          <a:xfrm>
            <a:off x="1270000" y="254000"/>
            <a:ext cx="10464800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4500" tIns="444500" rIns="444500" bIns="444500" anchor="ctr"/>
          <a:lstStyle>
            <a:lvl1pPr algn="l">
              <a:defRPr sz="4000">
                <a:solidFill>
                  <a:srgbClr val="011C9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Overview: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663700"/>
          </a:xfrm>
          <a:prstGeom prst="rect">
            <a:avLst/>
          </a:prstGeom>
        </p:spPr>
        <p:txBody>
          <a:bodyPr lIns="444500" tIns="444500" rIns="444500" bIns="444500"/>
          <a:lstStyle>
            <a:lvl1pPr algn="l">
              <a:defRPr sz="4000">
                <a:solidFill>
                  <a:srgbClr val="011C9D"/>
                </a:solidFill>
              </a:defRPr>
            </a:lvl1pPr>
          </a:lstStyle>
          <a:p>
            <a:r>
              <a:t>Critic optimization</a:t>
            </a:r>
          </a:p>
        </p:txBody>
      </p:sp>
      <p:pic>
        <p:nvPicPr>
          <p:cNvPr id="39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050" y="3006482"/>
            <a:ext cx="12204700" cy="447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/>
          </p:cNvSpPr>
          <p:nvPr>
            <p:ph type="title"/>
          </p:nvPr>
        </p:nvSpPr>
        <p:spPr>
          <a:xfrm>
            <a:off x="1270000" y="478543"/>
            <a:ext cx="10464800" cy="1663701"/>
          </a:xfrm>
          <a:prstGeom prst="rect">
            <a:avLst/>
          </a:prstGeom>
        </p:spPr>
        <p:txBody>
          <a:bodyPr lIns="444500" tIns="444500" rIns="444500" bIns="444500"/>
          <a:lstStyle>
            <a:lvl1pPr algn="l">
              <a:defRPr sz="4000">
                <a:solidFill>
                  <a:srgbClr val="011C9D"/>
                </a:solidFill>
              </a:defRPr>
            </a:lvl1pPr>
          </a:lstStyle>
          <a:p>
            <a:r>
              <a:t>Does it really do trust region?</a:t>
            </a:r>
          </a:p>
        </p:txBody>
      </p:sp>
      <p:pic>
        <p:nvPicPr>
          <p:cNvPr id="39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4229" y="3110540"/>
            <a:ext cx="11376342" cy="4040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/>
        </p:nvSpPr>
        <p:spPr>
          <a:xfrm>
            <a:off x="1270000" y="254000"/>
            <a:ext cx="10464800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4500" tIns="444500" rIns="444500" bIns="444500" anchor="ctr"/>
          <a:lstStyle>
            <a:lvl1pPr algn="l">
              <a:defRPr sz="3800">
                <a:solidFill>
                  <a:srgbClr val="011C9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Conclusions</a:t>
            </a:r>
          </a:p>
        </p:txBody>
      </p:sp>
      <p:sp>
        <p:nvSpPr>
          <p:cNvPr id="401" name="Shape 401"/>
          <p:cNvSpPr>
            <a:spLocks noGrp="1"/>
          </p:cNvSpPr>
          <p:nvPr>
            <p:ph type="body" idx="1"/>
          </p:nvPr>
        </p:nvSpPr>
        <p:spPr>
          <a:xfrm>
            <a:off x="952500" y="1943695"/>
            <a:ext cx="11099800" cy="694630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203200" indent="-203200">
              <a:spcBef>
                <a:spcPts val="2100"/>
              </a:spcBef>
              <a:buSzPct val="75000"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Natural gradient is independent of the parameterization. K-FAC is a scalable approximate natural gradient algorithm.</a:t>
            </a:r>
          </a:p>
          <a:p>
            <a:pPr marL="203200" indent="-203200">
              <a:spcBef>
                <a:spcPts val="2100"/>
              </a:spcBef>
              <a:buSzPct val="75000"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ACKTR is 2-3X improvement in sample efficiency than A2C.</a:t>
            </a:r>
          </a:p>
          <a:p>
            <a:pPr marL="203200" indent="-203200">
              <a:spcBef>
                <a:spcPts val="2100"/>
              </a:spcBef>
              <a:buSzPct val="75000"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ACKTR can learn both continuous and discrete control tasks from pixel inputs.</a:t>
            </a:r>
          </a:p>
          <a:p>
            <a:pPr marL="203200" indent="-203200">
              <a:spcBef>
                <a:spcPts val="2100"/>
              </a:spcBef>
              <a:buSzPct val="75000"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ACKTR only takes 10-25% longer computation.</a:t>
            </a:r>
          </a:p>
          <a:p>
            <a:pPr marL="203200" indent="-203200">
              <a:spcBef>
                <a:spcPts val="2100"/>
              </a:spcBef>
              <a:buSzPct val="75000"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ACKTR is able to use batch size more efficiently.</a:t>
            </a:r>
          </a:p>
          <a:p>
            <a:pPr marL="203200" indent="-203200">
              <a:spcBef>
                <a:spcPts val="2100"/>
              </a:spcBef>
              <a:buSzPct val="75000"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Optimizing critic with Kronecker approximated Gauss-Newton is useful!</a:t>
            </a:r>
          </a:p>
          <a:p>
            <a:pPr marL="203200" indent="-203200">
              <a:spcBef>
                <a:spcPts val="2100"/>
              </a:spcBef>
              <a:buSzPct val="75000"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K-FAC approximation helps trust region.</a:t>
            </a:r>
          </a:p>
          <a:p>
            <a:pPr marL="203200" indent="-203200">
              <a:spcBef>
                <a:spcPts val="2100"/>
              </a:spcBef>
              <a:buSzPct val="75000"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PPO is not an competitor.</a:t>
            </a:r>
          </a:p>
          <a:p>
            <a:pPr marL="647700" lvl="1" indent="-203200">
              <a:spcBef>
                <a:spcPts val="2100"/>
              </a:spcBef>
              <a:buSzPct val="75000"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With KFAC optimizer, 3-4X speedup in computation time.</a:t>
            </a:r>
          </a:p>
          <a:p>
            <a:pPr marL="647700" lvl="1" indent="-203200">
              <a:spcBef>
                <a:spcPts val="2100"/>
              </a:spcBef>
              <a:buSzPct val="75000"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Significant improvement in Humanoid and other tasks.</a:t>
            </a: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/>
        </p:nvSpPr>
        <p:spPr>
          <a:xfrm>
            <a:off x="1270000" y="254000"/>
            <a:ext cx="10464800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4500" tIns="444500" rIns="444500" bIns="444500" anchor="ctr"/>
          <a:lstStyle>
            <a:lvl1pPr algn="l">
              <a:defRPr sz="3800">
                <a:solidFill>
                  <a:srgbClr val="011C9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Coming soon…</a:t>
            </a:r>
          </a:p>
        </p:txBody>
      </p:sp>
      <p:sp>
        <p:nvSpPr>
          <p:cNvPr id="404" name="Shape 404"/>
          <p:cNvSpPr>
            <a:spLocks noGrp="1"/>
          </p:cNvSpPr>
          <p:nvPr>
            <p:ph type="body" idx="1"/>
          </p:nvPr>
        </p:nvSpPr>
        <p:spPr>
          <a:xfrm>
            <a:off x="952500" y="1943695"/>
            <a:ext cx="11099800" cy="694630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203200" indent="-203200">
              <a:spcBef>
                <a:spcPts val="2100"/>
              </a:spcBef>
              <a:buSzPct val="75000"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K-FAC on other RL algorithms…</a:t>
            </a:r>
          </a:p>
          <a:p>
            <a:pPr marL="647700" lvl="1" indent="-203200">
              <a:spcBef>
                <a:spcPts val="2100"/>
              </a:spcBef>
              <a:buSzPct val="75000"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K-FAC with Q-learning.</a:t>
            </a:r>
          </a:p>
          <a:p>
            <a:pPr marL="647700" lvl="1" indent="-203200">
              <a:spcBef>
                <a:spcPts val="2100"/>
              </a:spcBef>
              <a:buSzPct val="75000"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K-FAC with DDPG.</a:t>
            </a:r>
          </a:p>
          <a:p>
            <a:pPr marL="647700" lvl="1" indent="-203200">
              <a:spcBef>
                <a:spcPts val="2100"/>
              </a:spcBef>
              <a:buSzPct val="75000"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K-FAC with PPO.</a:t>
            </a:r>
          </a:p>
        </p:txBody>
      </p:sp>
      <p:sp>
        <p:nvSpPr>
          <p:cNvPr id="405" name="Shape 405"/>
          <p:cNvSpPr/>
          <p:nvPr/>
        </p:nvSpPr>
        <p:spPr>
          <a:xfrm>
            <a:off x="3961804" y="4638780"/>
            <a:ext cx="5081192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Stay tuned!!!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" grpId="1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roup 417"/>
          <p:cNvGrpSpPr/>
          <p:nvPr/>
        </p:nvGrpSpPr>
        <p:grpSpPr>
          <a:xfrm>
            <a:off x="6462279" y="6337989"/>
            <a:ext cx="5590381" cy="3442294"/>
            <a:chOff x="0" y="0"/>
            <a:chExt cx="5590380" cy="3442292"/>
          </a:xfrm>
        </p:grpSpPr>
        <p:sp>
          <p:nvSpPr>
            <p:cNvPr id="407" name="Shape 407"/>
            <p:cNvSpPr/>
            <p:nvPr/>
          </p:nvSpPr>
          <p:spPr>
            <a:xfrm flipH="1" flipV="1">
              <a:off x="4459417" y="1194121"/>
              <a:ext cx="355411" cy="541028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 rot="4936095">
              <a:off x="2745000" y="83813"/>
              <a:ext cx="100380" cy="3844263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 rot="4939041">
              <a:off x="2650402" y="-795032"/>
              <a:ext cx="289576" cy="5601953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 flipH="1" flipV="1">
              <a:off x="4467625" y="840257"/>
              <a:ext cx="347202" cy="894892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4825545" y="1744223"/>
              <a:ext cx="78273" cy="895963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4836534" y="1737233"/>
              <a:ext cx="98976" cy="430620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4819683" y="1738974"/>
              <a:ext cx="324461" cy="670209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 flipH="1" flipV="1">
              <a:off x="4784613" y="1322377"/>
              <a:ext cx="35071" cy="416598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 rot="20619016">
              <a:off x="4665060" y="552567"/>
              <a:ext cx="285853" cy="2349717"/>
            </a:xfrm>
            <a:prstGeom prst="ellips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 rot="20619016">
              <a:off x="4593435" y="-10726"/>
              <a:ext cx="421379" cy="3463745"/>
            </a:xfrm>
            <a:prstGeom prst="ellipse">
              <a:avLst/>
            </a:prstGeom>
            <a:noFill/>
            <a:ln w="25400" cap="flat">
              <a:solidFill>
                <a:srgbClr val="00905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pic>
        <p:nvPicPr>
          <p:cNvPr id="4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2694" y="7204862"/>
            <a:ext cx="2259307" cy="19593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6" name="Group 446"/>
          <p:cNvGrpSpPr/>
          <p:nvPr/>
        </p:nvGrpSpPr>
        <p:grpSpPr>
          <a:xfrm>
            <a:off x="612065" y="2384049"/>
            <a:ext cx="2437977" cy="1445785"/>
            <a:chOff x="0" y="0"/>
            <a:chExt cx="2437976" cy="1445783"/>
          </a:xfrm>
        </p:grpSpPr>
        <p:sp>
          <p:nvSpPr>
            <p:cNvPr id="419" name="Shape 419"/>
            <p:cNvSpPr/>
            <p:nvPr/>
          </p:nvSpPr>
          <p:spPr>
            <a:xfrm>
              <a:off x="0" y="10943"/>
              <a:ext cx="263908" cy="263908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503391" y="10943"/>
              <a:ext cx="263909" cy="263908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1017726" y="0"/>
              <a:ext cx="263909" cy="263908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1532061" y="0"/>
              <a:ext cx="263909" cy="263908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1532061" y="1174580"/>
              <a:ext cx="263909" cy="263909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2174068" y="1174580"/>
              <a:ext cx="263909" cy="263909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0366" y="596409"/>
              <a:ext cx="263908" cy="263909"/>
            </a:xfrm>
            <a:prstGeom prst="ellipse">
              <a:avLst/>
            </a:prstGeom>
            <a:noFill/>
            <a:ln w="127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766030" y="596409"/>
              <a:ext cx="263909" cy="263909"/>
            </a:xfrm>
            <a:prstGeom prst="ellipse">
              <a:avLst/>
            </a:prstGeom>
            <a:noFill/>
            <a:ln w="127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251695" y="596409"/>
              <a:ext cx="263909" cy="263909"/>
            </a:xfrm>
            <a:prstGeom prst="ellipse">
              <a:avLst/>
            </a:prstGeom>
            <a:noFill/>
            <a:ln w="127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017726" y="1181876"/>
              <a:ext cx="263909" cy="263908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503391" y="1181876"/>
              <a:ext cx="263909" cy="263908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268602" y="125434"/>
              <a:ext cx="230095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777465" y="131953"/>
              <a:ext cx="230096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291800" y="125434"/>
              <a:ext cx="230096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663873" y="264049"/>
              <a:ext cx="1" cy="91039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 flipH="1">
              <a:off x="1806420" y="1313829"/>
              <a:ext cx="357198" cy="1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 flipH="1">
              <a:off x="1292085" y="1306534"/>
              <a:ext cx="240469" cy="1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 flipH="1">
              <a:off x="777750" y="1313829"/>
              <a:ext cx="240469" cy="1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 flipH="1">
              <a:off x="1160766" y="264049"/>
              <a:ext cx="1" cy="91039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 flipH="1">
              <a:off x="635345" y="273169"/>
              <a:ext cx="1" cy="910389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73760" y="254423"/>
              <a:ext cx="138345" cy="354290"/>
            </a:xfrm>
            <a:prstGeom prst="line">
              <a:avLst/>
            </a:prstGeom>
            <a:noFill/>
            <a:ln w="127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728221" y="254423"/>
              <a:ext cx="138345" cy="354290"/>
            </a:xfrm>
            <a:prstGeom prst="line">
              <a:avLst/>
            </a:prstGeom>
            <a:noFill/>
            <a:ln w="127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233507" y="254442"/>
              <a:ext cx="147394" cy="354271"/>
            </a:xfrm>
            <a:prstGeom prst="line">
              <a:avLst/>
            </a:prstGeom>
            <a:noFill/>
            <a:ln w="127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 flipH="1" flipV="1">
              <a:off x="440517" y="860151"/>
              <a:ext cx="119686" cy="339574"/>
            </a:xfrm>
            <a:prstGeom prst="line">
              <a:avLst/>
            </a:prstGeom>
            <a:noFill/>
            <a:ln w="127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 flipH="1" flipV="1">
              <a:off x="976739" y="852856"/>
              <a:ext cx="119686" cy="339574"/>
            </a:xfrm>
            <a:prstGeom prst="line">
              <a:avLst/>
            </a:prstGeom>
            <a:noFill/>
            <a:ln w="127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 flipH="1" flipV="1">
              <a:off x="1485652" y="852856"/>
              <a:ext cx="119686" cy="339574"/>
            </a:xfrm>
            <a:prstGeom prst="line">
              <a:avLst/>
            </a:prstGeom>
            <a:noFill/>
            <a:ln w="127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758143" y="242455"/>
              <a:ext cx="456802" cy="95519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600000" sp="6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457" name="Group 457"/>
          <p:cNvGrpSpPr/>
          <p:nvPr/>
        </p:nvGrpSpPr>
        <p:grpSpPr>
          <a:xfrm>
            <a:off x="4631909" y="776619"/>
            <a:ext cx="2687782" cy="1062976"/>
            <a:chOff x="0" y="0"/>
            <a:chExt cx="2687781" cy="1062974"/>
          </a:xfrm>
        </p:grpSpPr>
        <p:sp>
          <p:nvSpPr>
            <p:cNvPr id="447" name="Shape 447"/>
            <p:cNvSpPr/>
            <p:nvPr/>
          </p:nvSpPr>
          <p:spPr>
            <a:xfrm>
              <a:off x="0" y="141895"/>
              <a:ext cx="555214" cy="5764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0AACA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01354" y="229735"/>
              <a:ext cx="555214" cy="5764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0AACA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202708" y="310819"/>
              <a:ext cx="555214" cy="576476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5493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304062" y="385145"/>
              <a:ext cx="555214" cy="57647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0AACA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444144" y="0"/>
              <a:ext cx="555214" cy="57647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0CDA8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563565" y="87840"/>
              <a:ext cx="555214" cy="576476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9051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685189" y="162166"/>
              <a:ext cx="555215" cy="57647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0CDA8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835262" y="250006"/>
              <a:ext cx="555215" cy="5764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0CDA8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1983915" y="364874"/>
              <a:ext cx="555214" cy="5764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0CDA8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2132567" y="486499"/>
              <a:ext cx="555215" cy="57647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0CDA8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9" name="Group 469"/>
          <p:cNvGrpSpPr/>
          <p:nvPr/>
        </p:nvGrpSpPr>
        <p:grpSpPr>
          <a:xfrm>
            <a:off x="10316814" y="2910933"/>
            <a:ext cx="2116319" cy="2599766"/>
            <a:chOff x="0" y="0"/>
            <a:chExt cx="2116318" cy="2599764"/>
          </a:xfrm>
        </p:grpSpPr>
        <p:pic>
          <p:nvPicPr>
            <p:cNvPr id="458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39230" y="1093571"/>
              <a:ext cx="114912" cy="157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9" name="Shape 459"/>
            <p:cNvSpPr/>
            <p:nvPr/>
          </p:nvSpPr>
          <p:spPr>
            <a:xfrm>
              <a:off x="1140952" y="1220388"/>
              <a:ext cx="58944" cy="68324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 rot="1765646">
              <a:off x="878641" y="404323"/>
              <a:ext cx="583566" cy="1700455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 rot="1765646">
              <a:off x="759637" y="57556"/>
              <a:ext cx="821574" cy="2393988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 flipV="1">
              <a:off x="0" y="1020351"/>
              <a:ext cx="2003796" cy="559062"/>
            </a:xfrm>
            <a:prstGeom prst="line">
              <a:avLst/>
            </a:prstGeom>
            <a:noFill/>
            <a:ln w="381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 flipV="1">
              <a:off x="-1" y="508385"/>
              <a:ext cx="2003797" cy="559061"/>
            </a:xfrm>
            <a:prstGeom prst="line">
              <a:avLst/>
            </a:prstGeom>
            <a:noFill/>
            <a:ln w="381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 flipV="1">
              <a:off x="-1" y="0"/>
              <a:ext cx="2003797" cy="559061"/>
            </a:xfrm>
            <a:prstGeom prst="line">
              <a:avLst/>
            </a:prstGeom>
            <a:noFill/>
            <a:ln w="381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 flipV="1">
              <a:off x="-1" y="1523253"/>
              <a:ext cx="2003797" cy="559062"/>
            </a:xfrm>
            <a:prstGeom prst="line">
              <a:avLst/>
            </a:prstGeom>
            <a:noFill/>
            <a:ln w="381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 flipV="1">
              <a:off x="-1" y="2040703"/>
              <a:ext cx="2003797" cy="559062"/>
            </a:xfrm>
            <a:prstGeom prst="line">
              <a:avLst/>
            </a:prstGeom>
            <a:noFill/>
            <a:ln w="381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 flipH="1" flipV="1">
              <a:off x="1012836" y="804068"/>
              <a:ext cx="147513" cy="471627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 flipV="1">
              <a:off x="1165451" y="499647"/>
              <a:ext cx="255025" cy="774715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470" name="Shape 470"/>
          <p:cNvSpPr/>
          <p:nvPr/>
        </p:nvSpPr>
        <p:spPr>
          <a:xfrm>
            <a:off x="5031644" y="4483099"/>
            <a:ext cx="2941512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xfrm>
            <a:off x="1016000" y="2006600"/>
            <a:ext cx="10464800" cy="122130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Most neural networks are still trained using variants of stochastic gradient descent (SGD).</a:t>
            </a:r>
          </a:p>
        </p:txBody>
      </p:sp>
      <p:grpSp>
        <p:nvGrpSpPr>
          <p:cNvPr id="194" name="Group 194"/>
          <p:cNvGrpSpPr/>
          <p:nvPr/>
        </p:nvGrpSpPr>
        <p:grpSpPr>
          <a:xfrm>
            <a:off x="720314" y="5268796"/>
            <a:ext cx="11306946" cy="2095139"/>
            <a:chOff x="0" y="0"/>
            <a:chExt cx="11306944" cy="2095138"/>
          </a:xfrm>
        </p:grpSpPr>
        <p:sp>
          <p:nvSpPr>
            <p:cNvPr id="180" name="Shape 180"/>
            <p:cNvSpPr/>
            <p:nvPr/>
          </p:nvSpPr>
          <p:spPr>
            <a:xfrm rot="4936095">
              <a:off x="5551961" y="-2840079"/>
              <a:ext cx="203023" cy="7775296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 rot="4939041">
              <a:off x="5360629" y="-4617607"/>
              <a:ext cx="585686" cy="11330352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0040607" y="172130"/>
              <a:ext cx="336745" cy="613318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0040607" y="172130"/>
              <a:ext cx="1" cy="701945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9802084" y="172130"/>
              <a:ext cx="238523" cy="701945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9802085" y="172130"/>
              <a:ext cx="1" cy="701945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9538610" y="172130"/>
              <a:ext cx="263476" cy="701945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flipH="1">
              <a:off x="9538163" y="172130"/>
              <a:ext cx="447" cy="783305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9277069" y="172130"/>
              <a:ext cx="286048" cy="783305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9277069" y="172130"/>
              <a:ext cx="106809" cy="833658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9041821" y="197306"/>
              <a:ext cx="342057" cy="783305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9041821" y="197306"/>
              <a:ext cx="75755" cy="830385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8784276" y="253762"/>
              <a:ext cx="332632" cy="773929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8784277" y="253762"/>
              <a:ext cx="100211" cy="915514"/>
            </a:xfrm>
            <a:prstGeom prst="lin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195" name="Shape 195"/>
          <p:cNvSpPr/>
          <p:nvPr/>
        </p:nvSpPr>
        <p:spPr>
          <a:xfrm>
            <a:off x="1027595" y="3086097"/>
            <a:ext cx="10045870" cy="2108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2100"/>
              </a:spcBef>
              <a:defRPr sz="2400"/>
            </a:pPr>
            <a:r>
              <a:t>Problem: first-order optimizers like SGD have well-known problems with slow convergence when the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curvature is badly conditioned</a:t>
            </a:r>
          </a:p>
          <a:p>
            <a:pPr lvl="4" algn="l">
              <a:spcBef>
                <a:spcPts val="2100"/>
              </a:spcBef>
              <a:defRPr sz="2400"/>
            </a:pPr>
            <a:r>
              <a:t>bounce around a lot in high curvature directions</a:t>
            </a:r>
          </a:p>
          <a:p>
            <a:pPr lvl="4" algn="l">
              <a:spcBef>
                <a:spcPts val="2100"/>
              </a:spcBef>
              <a:defRPr sz="2400"/>
            </a:pPr>
            <a:r>
              <a:t>make slow progress in low curvature directions</a:t>
            </a:r>
          </a:p>
        </p:txBody>
      </p:sp>
      <p:sp>
        <p:nvSpPr>
          <p:cNvPr id="196" name="Shape 196"/>
          <p:cNvSpPr/>
          <p:nvPr/>
        </p:nvSpPr>
        <p:spPr>
          <a:xfrm>
            <a:off x="1270000" y="254000"/>
            <a:ext cx="10464800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4500" tIns="444500" rIns="444500" bIns="444500" anchor="ctr"/>
          <a:lstStyle>
            <a:lvl1pPr algn="l">
              <a:defRPr sz="4000">
                <a:solidFill>
                  <a:srgbClr val="011C9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Introduction: neural net optimization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17275" y="4784526"/>
            <a:ext cx="241300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99"/>
          <p:cNvSpPr/>
          <p:nvPr/>
        </p:nvSpPr>
        <p:spPr>
          <a:xfrm>
            <a:off x="11010900" y="5050829"/>
            <a:ext cx="123776" cy="14347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00" name="Shape 200"/>
          <p:cNvSpPr/>
          <p:nvPr/>
        </p:nvSpPr>
        <p:spPr>
          <a:xfrm flipV="1">
            <a:off x="8615015" y="4630771"/>
            <a:ext cx="4207769" cy="1173973"/>
          </a:xfrm>
          <a:prstGeom prst="line">
            <a:avLst/>
          </a:prstGeom>
          <a:ln w="381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01" name="Shape 201"/>
          <p:cNvSpPr/>
          <p:nvPr/>
        </p:nvSpPr>
        <p:spPr>
          <a:xfrm flipV="1">
            <a:off x="8615014" y="3555693"/>
            <a:ext cx="4207770" cy="1173972"/>
          </a:xfrm>
          <a:prstGeom prst="line">
            <a:avLst/>
          </a:prstGeom>
          <a:ln w="381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02" name="Shape 202"/>
          <p:cNvSpPr/>
          <p:nvPr/>
        </p:nvSpPr>
        <p:spPr>
          <a:xfrm flipV="1">
            <a:off x="8615014" y="2488135"/>
            <a:ext cx="4207770" cy="1173973"/>
          </a:xfrm>
          <a:prstGeom prst="line">
            <a:avLst/>
          </a:prstGeom>
          <a:ln w="381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03" name="Shape 203"/>
          <p:cNvSpPr/>
          <p:nvPr/>
        </p:nvSpPr>
        <p:spPr>
          <a:xfrm flipV="1">
            <a:off x="8615014" y="5686814"/>
            <a:ext cx="4207770" cy="1173972"/>
          </a:xfrm>
          <a:prstGeom prst="line">
            <a:avLst/>
          </a:prstGeom>
          <a:ln w="381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04" name="Shape 204"/>
          <p:cNvSpPr/>
          <p:nvPr/>
        </p:nvSpPr>
        <p:spPr>
          <a:xfrm flipV="1">
            <a:off x="8615014" y="6773407"/>
            <a:ext cx="4207770" cy="1173973"/>
          </a:xfrm>
          <a:prstGeom prst="line">
            <a:avLst/>
          </a:prstGeom>
          <a:ln w="381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05" name="Shape 205"/>
          <p:cNvSpPr/>
          <p:nvPr/>
        </p:nvSpPr>
        <p:spPr>
          <a:xfrm flipH="1" flipV="1">
            <a:off x="10741868" y="4176599"/>
            <a:ext cx="309762" cy="990367"/>
          </a:xfrm>
          <a:prstGeom prst="line">
            <a:avLst/>
          </a:prstGeom>
          <a:ln w="38100">
            <a:solidFill>
              <a:schemeClr val="accent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6748118" y="3945482"/>
            <a:ext cx="181996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Euclidean</a:t>
            </a:r>
          </a:p>
          <a:p>
            <a:pPr>
              <a:defRPr sz="33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gradient</a:t>
            </a:r>
          </a:p>
        </p:txBody>
      </p:sp>
      <p:sp>
        <p:nvSpPr>
          <p:cNvPr id="207" name="Shape 207"/>
          <p:cNvSpPr/>
          <p:nvPr/>
        </p:nvSpPr>
        <p:spPr>
          <a:xfrm>
            <a:off x="8660117" y="4423853"/>
            <a:ext cx="2232416" cy="292365"/>
          </a:xfrm>
          <a:prstGeom prst="lin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611745" y="4922941"/>
            <a:ext cx="268333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gradient ascent</a:t>
            </a:r>
          </a:p>
        </p:txBody>
      </p:sp>
      <p:sp>
        <p:nvSpPr>
          <p:cNvPr id="209" name="Shape 209"/>
          <p:cNvSpPr/>
          <p:nvPr/>
        </p:nvSpPr>
        <p:spPr>
          <a:xfrm>
            <a:off x="986601" y="5508521"/>
            <a:ext cx="501283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steepest ascent in Euclidean norm</a:t>
            </a:r>
          </a:p>
        </p:txBody>
      </p:sp>
      <p:sp>
        <p:nvSpPr>
          <p:cNvPr id="210" name="Shape 210"/>
          <p:cNvSpPr/>
          <p:nvPr/>
        </p:nvSpPr>
        <p:spPr>
          <a:xfrm>
            <a:off x="1035615" y="6529912"/>
            <a:ext cx="432611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depends on parameterization</a:t>
            </a:r>
          </a:p>
        </p:txBody>
      </p:sp>
      <p:sp>
        <p:nvSpPr>
          <p:cNvPr id="211" name="Shape 211"/>
          <p:cNvSpPr/>
          <p:nvPr/>
        </p:nvSpPr>
        <p:spPr>
          <a:xfrm>
            <a:off x="1270000" y="254000"/>
            <a:ext cx="10464800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4500" tIns="444500" rIns="444500" bIns="444500" anchor="ctr"/>
          <a:lstStyle>
            <a:lvl1pPr algn="l">
              <a:defRPr sz="4000">
                <a:solidFill>
                  <a:srgbClr val="011C9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Background: Steepest ascent</a:t>
            </a:r>
          </a:p>
        </p:txBody>
      </p:sp>
      <p:pic>
        <p:nvPicPr>
          <p:cNvPr id="21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7688" y="6095417"/>
            <a:ext cx="2628901" cy="35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57455" y="6655593"/>
            <a:ext cx="736601" cy="41910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10050622" y="4100399"/>
            <a:ext cx="2044332" cy="2044331"/>
          </a:xfrm>
          <a:prstGeom prst="ellips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9530386" y="3580459"/>
            <a:ext cx="3084212" cy="3084212"/>
          </a:xfrm>
          <a:prstGeom prst="ellips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459475" y="1944828"/>
            <a:ext cx="298787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Steepest ascent</a:t>
            </a:r>
          </a:p>
        </p:txBody>
      </p:sp>
      <p:pic>
        <p:nvPicPr>
          <p:cNvPr id="21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98361" y="3052884"/>
            <a:ext cx="3429001" cy="1384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8562" y="4278283"/>
            <a:ext cx="3250691" cy="2757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02642" y="4541296"/>
            <a:ext cx="3373458" cy="2602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6294" y="4677562"/>
            <a:ext cx="2259307" cy="1959317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222"/>
          <p:cNvSpPr/>
          <p:nvPr/>
        </p:nvSpPr>
        <p:spPr>
          <a:xfrm>
            <a:off x="7307903" y="5761483"/>
            <a:ext cx="1172771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3" name="Shape 223"/>
          <p:cNvSpPr/>
          <p:nvPr/>
        </p:nvSpPr>
        <p:spPr>
          <a:xfrm flipH="1">
            <a:off x="4173353" y="5761483"/>
            <a:ext cx="928841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819712" y="7727947"/>
            <a:ext cx="9430269" cy="495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/>
            </a:pPr>
            <a:r>
              <a:t>Mapping a manifold to a coordinate system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distorts distances</a:t>
            </a:r>
          </a:p>
        </p:txBody>
      </p:sp>
      <p:sp>
        <p:nvSpPr>
          <p:cNvPr id="225" name="Shape 225"/>
          <p:cNvSpPr/>
          <p:nvPr/>
        </p:nvSpPr>
        <p:spPr>
          <a:xfrm>
            <a:off x="781612" y="2131320"/>
            <a:ext cx="752795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Why do we get elongated optimization objectives?</a:t>
            </a:r>
          </a:p>
        </p:txBody>
      </p:sp>
      <p:sp>
        <p:nvSpPr>
          <p:cNvPr id="226" name="Shape 226"/>
          <p:cNvSpPr/>
          <p:nvPr/>
        </p:nvSpPr>
        <p:spPr>
          <a:xfrm>
            <a:off x="1270000" y="254000"/>
            <a:ext cx="10464800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4500" tIns="444500" rIns="444500" bIns="444500" anchor="ctr"/>
          <a:lstStyle>
            <a:lvl1pPr algn="l">
              <a:defRPr sz="4000">
                <a:solidFill>
                  <a:srgbClr val="011C9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Introduction: neural net optimization</a:t>
            </a:r>
          </a:p>
        </p:txBody>
      </p:sp>
      <p:sp>
        <p:nvSpPr>
          <p:cNvPr id="227" name="Shape 227"/>
          <p:cNvSpPr/>
          <p:nvPr/>
        </p:nvSpPr>
        <p:spPr>
          <a:xfrm>
            <a:off x="785961" y="2853131"/>
            <a:ext cx="9626702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/>
            </a:pPr>
            <a:r>
              <a:t>When we train a network, we’re trying to learn a function, but we</a:t>
            </a:r>
          </a:p>
          <a:p>
            <a:pPr algn="l">
              <a:defRPr sz="2600"/>
            </a:pPr>
            <a:r>
              <a:t>need to parameterize it in terms of weights and biases.</a:t>
            </a:r>
          </a:p>
        </p:txBody>
      </p:sp>
      <p:sp>
        <p:nvSpPr>
          <p:cNvPr id="228" name="Shape 228"/>
          <p:cNvSpPr/>
          <p:nvPr/>
        </p:nvSpPr>
        <p:spPr>
          <a:xfrm>
            <a:off x="811361" y="8491897"/>
            <a:ext cx="1020818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r>
              <a:t>Natural gradient: compute the gradient on the globe, not on the map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body" idx="1"/>
          </p:nvPr>
        </p:nvSpPr>
        <p:spPr>
          <a:xfrm>
            <a:off x="863600" y="1905000"/>
            <a:ext cx="10464800" cy="5245689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What’s the neural net analogue of distance on the globe?</a:t>
            </a:r>
          </a:p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When we train a neural net, we’re learning a function. How do we define a distance between functions?</a:t>
            </a:r>
          </a:p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Assume we have a dissimilarity metric d on the output space, </a:t>
            </a:r>
            <a:br/>
            <a:r>
              <a:t>e.g. </a:t>
            </a:r>
          </a:p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Second-order Taylor approximation:</a:t>
            </a:r>
          </a:p>
        </p:txBody>
      </p:sp>
      <p:sp>
        <p:nvSpPr>
          <p:cNvPr id="231" name="Shape 231"/>
          <p:cNvSpPr/>
          <p:nvPr/>
        </p:nvSpPr>
        <p:spPr>
          <a:xfrm>
            <a:off x="1270000" y="254000"/>
            <a:ext cx="10464800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4500" tIns="444500" rIns="444500" bIns="444500" anchor="ctr"/>
          <a:lstStyle>
            <a:lvl1pPr algn="l">
              <a:defRPr sz="4000">
                <a:solidFill>
                  <a:srgbClr val="011C9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Background: natural gradient</a:t>
            </a:r>
          </a:p>
        </p:txBody>
      </p:sp>
      <p:pic>
        <p:nvPicPr>
          <p:cNvPr id="232" name="functions_metri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6424" y="4197787"/>
            <a:ext cx="5376746" cy="4123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1705" y="7510569"/>
            <a:ext cx="2349501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4168" y="3978480"/>
            <a:ext cx="2857501" cy="35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37111" y="4949025"/>
            <a:ext cx="4225989" cy="343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10255" y="6532765"/>
            <a:ext cx="5232401" cy="72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body" sz="quarter" idx="1"/>
          </p:nvPr>
        </p:nvSpPr>
        <p:spPr>
          <a:xfrm>
            <a:off x="863600" y="1905000"/>
            <a:ext cx="10464800" cy="2389336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Many neural networks output a predictive distribution (e.g. over categories).</a:t>
            </a:r>
          </a:p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We can measure the “distance” between two networks in terms of the average KL divergence between their predictive distributions</a:t>
            </a:r>
          </a:p>
          <a:p>
            <a:pPr marL="0" indent="0">
              <a:spcBef>
                <a:spcPts val="21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r>
              <a:t>The Fisher matrix is the second-order Taylor approximation to this average KL:</a:t>
            </a:r>
          </a:p>
        </p:txBody>
      </p:sp>
      <p:sp>
        <p:nvSpPr>
          <p:cNvPr id="239" name="Shape 239"/>
          <p:cNvSpPr/>
          <p:nvPr/>
        </p:nvSpPr>
        <p:spPr>
          <a:xfrm>
            <a:off x="1270000" y="254000"/>
            <a:ext cx="10464800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4500" tIns="444500" rIns="444500" bIns="444500" anchor="ctr"/>
          <a:lstStyle>
            <a:lvl1pPr algn="l">
              <a:defRPr sz="4000">
                <a:solidFill>
                  <a:srgbClr val="011C9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Background: natural gradient</a:t>
            </a:r>
          </a:p>
        </p:txBody>
      </p:sp>
      <p:pic>
        <p:nvPicPr>
          <p:cNvPr id="24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17275" y="5800526"/>
            <a:ext cx="241300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11010900" y="6066829"/>
            <a:ext cx="123776" cy="143471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42" name="Shape 242"/>
          <p:cNvSpPr/>
          <p:nvPr/>
        </p:nvSpPr>
        <p:spPr>
          <a:xfrm rot="1765646">
            <a:off x="10437787" y="5042725"/>
            <a:ext cx="1270001" cy="2191679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43" name="Shape 243"/>
          <p:cNvSpPr/>
          <p:nvPr/>
        </p:nvSpPr>
        <p:spPr>
          <a:xfrm rot="1765646">
            <a:off x="10124355" y="4595841"/>
            <a:ext cx="1896866" cy="3085448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 flipH="1" flipV="1">
            <a:off x="11194902" y="7386885"/>
            <a:ext cx="317274" cy="317273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24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8468" y="4347368"/>
            <a:ext cx="71501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49058" y="2940917"/>
            <a:ext cx="13208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53388" y="7636917"/>
            <a:ext cx="2530502" cy="1009825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hape 248"/>
          <p:cNvSpPr/>
          <p:nvPr/>
        </p:nvSpPr>
        <p:spPr>
          <a:xfrm>
            <a:off x="863600" y="5343326"/>
            <a:ext cx="10464800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2100"/>
              </a:spcBef>
              <a:defRPr sz="2400"/>
            </a:pPr>
            <a:r>
              <a:t>This equals the covariance of the </a:t>
            </a:r>
            <a:br/>
            <a:r>
              <a:t>log-likelihood derivatives:</a:t>
            </a:r>
          </a:p>
        </p:txBody>
      </p:sp>
      <p:pic>
        <p:nvPicPr>
          <p:cNvPr id="249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15293" y="6517282"/>
            <a:ext cx="5905501" cy="647701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250"/>
          <p:cNvSpPr/>
          <p:nvPr/>
        </p:nvSpPr>
        <p:spPr>
          <a:xfrm>
            <a:off x="8289777" y="857716"/>
            <a:ext cx="219124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r>
              <a:t>(Amari, 1998)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2363589" y="3399181"/>
            <a:ext cx="306416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mean and variance</a:t>
            </a:r>
          </a:p>
        </p:txBody>
      </p:sp>
      <p:sp>
        <p:nvSpPr>
          <p:cNvPr id="253" name="Shape 253"/>
          <p:cNvSpPr/>
          <p:nvPr/>
        </p:nvSpPr>
        <p:spPr>
          <a:xfrm>
            <a:off x="7966334" y="3399181"/>
            <a:ext cx="284886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information form</a:t>
            </a:r>
          </a:p>
        </p:txBody>
      </p:sp>
      <p:pic>
        <p:nvPicPr>
          <p:cNvPr id="25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2383" y="4576610"/>
            <a:ext cx="3289921" cy="751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3372" y="4539967"/>
            <a:ext cx="3554787" cy="824455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256"/>
          <p:cNvSpPr/>
          <p:nvPr/>
        </p:nvSpPr>
        <p:spPr>
          <a:xfrm>
            <a:off x="1114227" y="2045490"/>
            <a:ext cx="11319638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/>
            </a:pPr>
            <a:r>
              <a:t>If you phrase your algorithm in terms of KL-Divergence (Fisher information),</a:t>
            </a:r>
          </a:p>
          <a:p>
            <a:pPr algn="l">
              <a:defRPr sz="2600"/>
            </a:pPr>
            <a:r>
              <a:t>it’s invariant to reparameterization.</a:t>
            </a:r>
          </a:p>
        </p:txBody>
      </p:sp>
      <p:sp>
        <p:nvSpPr>
          <p:cNvPr id="257" name="Shape 257"/>
          <p:cNvSpPr/>
          <p:nvPr/>
        </p:nvSpPr>
        <p:spPr>
          <a:xfrm>
            <a:off x="1270000" y="254000"/>
            <a:ext cx="10464800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4500" tIns="444500" rIns="444500" bIns="444500" anchor="ctr"/>
          <a:lstStyle>
            <a:lvl1pPr algn="l">
              <a:defRPr sz="4000">
                <a:solidFill>
                  <a:srgbClr val="011C9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Background: natural gradient</a:t>
            </a:r>
          </a:p>
        </p:txBody>
      </p:sp>
      <p:pic>
        <p:nvPicPr>
          <p:cNvPr id="25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8600" y="5810250"/>
            <a:ext cx="2387600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hape 259"/>
          <p:cNvSpPr/>
          <p:nvPr/>
        </p:nvSpPr>
        <p:spPr>
          <a:xfrm>
            <a:off x="6091943" y="6019800"/>
            <a:ext cx="169670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6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24150" y="6511993"/>
            <a:ext cx="2476500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6091943" y="6981893"/>
            <a:ext cx="16967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62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99324" y="5810250"/>
            <a:ext cx="2349501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86624" y="6772343"/>
            <a:ext cx="23749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62956" y="5926258"/>
            <a:ext cx="4699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13756" y="6940229"/>
            <a:ext cx="4191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05610" y="7868572"/>
            <a:ext cx="4563467" cy="720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asted-image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080604" y="8095829"/>
            <a:ext cx="4620323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asted-image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067848" y="8909332"/>
            <a:ext cx="4869104" cy="38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asted-image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477000" y="8089900"/>
            <a:ext cx="304800" cy="431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1" animBg="1" advAuto="0"/>
      <p:bldP spid="267" grpId="3" animBg="1" advAuto="0"/>
      <p:bldP spid="268" grpId="4" animBg="1" advAuto="0"/>
      <p:bldP spid="269" grpId="2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1052</Words>
  <Application>Microsoft Office PowerPoint</Application>
  <PresentationFormat>自定义</PresentationFormat>
  <Paragraphs>188</Paragraphs>
  <Slides>34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Gill Sans</vt:lpstr>
      <vt:lpstr>Gill Sans SemiBold</vt:lpstr>
      <vt:lpstr>Helvetica Light</vt:lpstr>
      <vt:lpstr>Helvetica Neue</vt:lpstr>
      <vt:lpstr>Lucida Grande</vt:lpstr>
      <vt:lpstr>Xingkai SC Light</vt:lpstr>
      <vt:lpstr>Helvetica</vt:lpstr>
      <vt:lpstr>White</vt:lpstr>
      <vt:lpstr>Scalable trust-region method for deep reinforcement learning using Kronecker-factored approximation</vt:lpstr>
      <vt:lpstr>Scalable trust-region method for deep reinforcement learning using Kronecker-factored approximation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Kronecker Factors for CNNs, RNNs</vt:lpstr>
      <vt:lpstr>Reinforcement Learning</vt:lpstr>
      <vt:lpstr>ACKTR! Actor-critic Kronecker-factored Trust Region method </vt:lpstr>
      <vt:lpstr>Actor-critic methods</vt:lpstr>
      <vt:lpstr>Method: how to construct Fisher Matrix?</vt:lpstr>
      <vt:lpstr>Method</vt:lpstr>
      <vt:lpstr>Results</vt:lpstr>
      <vt:lpstr>Results</vt:lpstr>
      <vt:lpstr>Results</vt:lpstr>
      <vt:lpstr>Directly from pixel inputs on Mujoco</vt:lpstr>
      <vt:lpstr>Wall clock time?</vt:lpstr>
      <vt:lpstr>Batchsize effect</vt:lpstr>
      <vt:lpstr>Results with PPO* </vt:lpstr>
      <vt:lpstr>Results with PPO* </vt:lpstr>
      <vt:lpstr>Results with PPO* </vt:lpstr>
      <vt:lpstr>Results with PPO* </vt:lpstr>
      <vt:lpstr>Critic optimization</vt:lpstr>
      <vt:lpstr>Does it really do trust region?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Scalable trust-region method for deep reinforcement learning using Kronecker-factored approximation</dc:title>
  <dc:creator>Zenan Li</dc:creator>
  <cp:lastModifiedBy>Zenan Li</cp:lastModifiedBy>
  <cp:revision>1</cp:revision>
  <dcterms:modified xsi:type="dcterms:W3CDTF">2017-11-09T09:15:30Z</dcterms:modified>
</cp:coreProperties>
</file>